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108D"/>
    <a:srgbClr val="3CAE4A"/>
    <a:srgbClr val="39D3FF"/>
    <a:srgbClr val="FFBEE0"/>
    <a:srgbClr val="005987"/>
    <a:srgbClr val="0079C8"/>
    <a:srgbClr val="D2F39D"/>
    <a:srgbClr val="183B4E"/>
    <a:srgbClr val="0857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9"/>
    <p:restoredTop sz="94780"/>
  </p:normalViewPr>
  <p:slideViewPr>
    <p:cSldViewPr snapToGrid="0" showGuides="1">
      <p:cViewPr varScale="1">
        <p:scale>
          <a:sx n="115" d="100"/>
          <a:sy n="115" d="100"/>
        </p:scale>
        <p:origin x="424" y="208"/>
      </p:cViewPr>
      <p:guideLst>
        <p:guide orient="horz" pos="2160"/>
        <p:guide pos="3840"/>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E7494-84B5-B545-89D8-F8C274706592}"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9169F-23D0-204B-A68F-C948D5CF1038}" type="slidenum">
              <a:rPr lang="en-US" smtClean="0"/>
              <a:t>‹#›</a:t>
            </a:fld>
            <a:endParaRPr lang="en-US"/>
          </a:p>
        </p:txBody>
      </p:sp>
    </p:spTree>
    <p:extLst>
      <p:ext uri="{BB962C8B-B14F-4D97-AF65-F5344CB8AC3E}">
        <p14:creationId xmlns:p14="http://schemas.microsoft.com/office/powerpoint/2010/main" val="322862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19169F-23D0-204B-A68F-C948D5CF1038}" type="slidenum">
              <a:rPr lang="en-US" smtClean="0"/>
              <a:t>12</a:t>
            </a:fld>
            <a:endParaRPr lang="en-US"/>
          </a:p>
        </p:txBody>
      </p:sp>
    </p:spTree>
    <p:extLst>
      <p:ext uri="{BB962C8B-B14F-4D97-AF65-F5344CB8AC3E}">
        <p14:creationId xmlns:p14="http://schemas.microsoft.com/office/powerpoint/2010/main" val="232412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183D-D6B6-B306-6C58-659C58B4EF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8F114A-7F6A-636D-6601-D9D65050C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A1656F6-4965-0643-1235-740203570879}"/>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BA167834-3102-8231-374C-4E7203281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BABD9-A970-E648-A2D0-4B612663A13B}"/>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55191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384D-47A5-12C9-64C3-C7BE08BDB1E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CAA06A-681F-7CBC-D02B-0F6DF57A00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6DF795-0C3F-BD61-1F20-59CC35D7EC5F}"/>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C8CD96D2-38EF-4DA6-6E93-E3413B63A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BF583-C240-2AC9-B0BF-0AEFBCC5F7FF}"/>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18691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5DDFE-9C81-B240-E28A-FD5F190A40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9EFE8D-D5C1-EB3A-EB18-85EB669874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EFD481-6611-AABA-72F4-CCA4D129B473}"/>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83EA4084-A30D-D19E-51AE-7B3CE6819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3ADF4-A136-BF50-EE5D-6667C087253F}"/>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98392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B32F-5265-238C-8914-F5F9C0459C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B9B574-02AD-6EBF-CA15-BDF8DC007A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EB4402-50B2-1BA1-7112-D936AAA66866}"/>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4D286839-EA66-9026-41C1-FE1D93EF1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701B0-3868-F817-0CB8-899A07D6E3C1}"/>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17408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438E-95EE-3DD3-CFA0-48074BAC8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3D92A4-9B07-254A-6CFF-4F50671945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A3994A-16CD-4880-0A34-53756F477AA1}"/>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C02198D4-EB89-1FDF-7DF6-613D9D674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825EA-08E9-39F6-3AAE-CED407DFCBB0}"/>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33598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EC5A-C60E-DE62-9490-0369BAF3EC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8FBC4E-C25D-67F8-CDBD-044246895D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64CEFF-C212-8739-A78F-F6AE7022F5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3BC06EB-2827-2242-6DB9-BAF2D5ED6D25}"/>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6" name="Footer Placeholder 5">
            <a:extLst>
              <a:ext uri="{FF2B5EF4-FFF2-40B4-BE49-F238E27FC236}">
                <a16:creationId xmlns:a16="http://schemas.microsoft.com/office/drawing/2014/main" id="{950B319B-8782-83D7-A2D2-A8B59DC17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5A116-2D2B-F4B8-C48F-B20CF5DB5419}"/>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15210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9C75-51EF-2A16-61F7-5B7507F065C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BA5740-321F-4161-2FB8-681904975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CAC29F-7570-71CB-2201-302A6A35E0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FB41D8-D650-B9F7-94DE-3503FDD9BF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F11F80-B746-82F7-D2F4-4490E42BD8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163D69-0055-00DB-1CBA-651E09957BE4}"/>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8" name="Footer Placeholder 7">
            <a:extLst>
              <a:ext uri="{FF2B5EF4-FFF2-40B4-BE49-F238E27FC236}">
                <a16:creationId xmlns:a16="http://schemas.microsoft.com/office/drawing/2014/main" id="{E062DAD7-22B7-5519-D004-2A3F81B4A0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BF4230-6AA6-6F8C-EA69-D549E1686E08}"/>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8598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5ED8-F190-7A0D-536A-FCB11F5BA76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70659E0-74A2-F1AC-1FC2-24B6EE7CC3A6}"/>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4" name="Footer Placeholder 3">
            <a:extLst>
              <a:ext uri="{FF2B5EF4-FFF2-40B4-BE49-F238E27FC236}">
                <a16:creationId xmlns:a16="http://schemas.microsoft.com/office/drawing/2014/main" id="{B7767BBE-2B64-7129-D842-837DF2D5B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CF382-CF29-DB13-5F40-5D1799BDC0F0}"/>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362771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C2229-A023-590A-244B-0877D30C9F29}"/>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3" name="Footer Placeholder 2">
            <a:extLst>
              <a:ext uri="{FF2B5EF4-FFF2-40B4-BE49-F238E27FC236}">
                <a16:creationId xmlns:a16="http://schemas.microsoft.com/office/drawing/2014/main" id="{54B3AA21-318C-8F38-762D-A72789D6D2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84324-5222-4D7A-A702-ADDF8A1267A1}"/>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98197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691F-2205-DFEF-8F01-42AEB04582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B2A723E-E067-F17F-4F57-BB7BB537D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CF7337A-AA34-670E-6590-0CED861E9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658825-FD80-E6A4-D68F-A41CFCDEBA70}"/>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6" name="Footer Placeholder 5">
            <a:extLst>
              <a:ext uri="{FF2B5EF4-FFF2-40B4-BE49-F238E27FC236}">
                <a16:creationId xmlns:a16="http://schemas.microsoft.com/office/drawing/2014/main" id="{32D2F892-A610-F29D-9234-44FC755E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E5C55-0DC4-C709-29B1-008F082B4128}"/>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134335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322E-7241-629D-376D-DDCC95E3B9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B866395-0712-BD92-3DAF-6E3303FAB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7028E-5209-1CF3-D3FC-5E1B9287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4F0CA2-DC8D-83ED-C5BC-6AD7A5914522}"/>
              </a:ext>
            </a:extLst>
          </p:cNvPr>
          <p:cNvSpPr>
            <a:spLocks noGrp="1"/>
          </p:cNvSpPr>
          <p:nvPr>
            <p:ph type="dt" sz="half" idx="10"/>
          </p:nvPr>
        </p:nvSpPr>
        <p:spPr/>
        <p:txBody>
          <a:bodyPr/>
          <a:lstStyle/>
          <a:p>
            <a:fld id="{F376FF17-A3B7-9E44-AE39-8CCBC19E63F7}" type="datetimeFigureOut">
              <a:rPr lang="en-US" smtClean="0"/>
              <a:t>9/29/2025</a:t>
            </a:fld>
            <a:endParaRPr lang="en-US"/>
          </a:p>
        </p:txBody>
      </p:sp>
      <p:sp>
        <p:nvSpPr>
          <p:cNvPr id="6" name="Footer Placeholder 5">
            <a:extLst>
              <a:ext uri="{FF2B5EF4-FFF2-40B4-BE49-F238E27FC236}">
                <a16:creationId xmlns:a16="http://schemas.microsoft.com/office/drawing/2014/main" id="{56BD5E52-9ADD-F16F-6358-32E4C7658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F30EA-7C7F-871D-4907-9D3DAAB7639E}"/>
              </a:ext>
            </a:extLst>
          </p:cNvPr>
          <p:cNvSpPr>
            <a:spLocks noGrp="1"/>
          </p:cNvSpPr>
          <p:nvPr>
            <p:ph type="sldNum" sz="quarter" idx="12"/>
          </p:nvPr>
        </p:nvSpPr>
        <p:spPr/>
        <p:txBody>
          <a:bodyPr/>
          <a:lstStyle/>
          <a:p>
            <a:fld id="{FAA74839-5188-0746-B22E-F7D45D46AC37}" type="slidenum">
              <a:rPr lang="en-US" smtClean="0"/>
              <a:t>‹#›</a:t>
            </a:fld>
            <a:endParaRPr lang="en-US"/>
          </a:p>
        </p:txBody>
      </p:sp>
    </p:spTree>
    <p:extLst>
      <p:ext uri="{BB962C8B-B14F-4D97-AF65-F5344CB8AC3E}">
        <p14:creationId xmlns:p14="http://schemas.microsoft.com/office/powerpoint/2010/main" val="294741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68211-AAE4-B4A0-6631-E6E6EF860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F494EB-1EA5-12C8-20F5-1C93E42D7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5D9DA4-9A0F-F6CC-D831-4F69B84CA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76FF17-A3B7-9E44-AE39-8CCBC19E63F7}" type="datetimeFigureOut">
              <a:rPr lang="en-US" smtClean="0"/>
              <a:t>9/29/2025</a:t>
            </a:fld>
            <a:endParaRPr lang="en-US"/>
          </a:p>
        </p:txBody>
      </p:sp>
      <p:sp>
        <p:nvSpPr>
          <p:cNvPr id="5" name="Footer Placeholder 4">
            <a:extLst>
              <a:ext uri="{FF2B5EF4-FFF2-40B4-BE49-F238E27FC236}">
                <a16:creationId xmlns:a16="http://schemas.microsoft.com/office/drawing/2014/main" id="{14FC548F-920C-CABE-2105-272900CE5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706FE3-55D3-6164-6924-D621278F4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A74839-5188-0746-B22E-F7D45D46AC37}" type="slidenum">
              <a:rPr lang="en-US" smtClean="0"/>
              <a:t>‹#›</a:t>
            </a:fld>
            <a:endParaRPr lang="en-US"/>
          </a:p>
        </p:txBody>
      </p:sp>
    </p:spTree>
    <p:extLst>
      <p:ext uri="{BB962C8B-B14F-4D97-AF65-F5344CB8AC3E}">
        <p14:creationId xmlns:p14="http://schemas.microsoft.com/office/powerpoint/2010/main" val="714414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circles and text&#10;&#10;AI-generated content may be incorrect.">
            <a:extLst>
              <a:ext uri="{FF2B5EF4-FFF2-40B4-BE49-F238E27FC236}">
                <a16:creationId xmlns:a16="http://schemas.microsoft.com/office/drawing/2014/main" id="{16C5FEA1-9209-EF37-42EA-0723B75FFB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095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95A7B-B87F-E750-95E9-D323854B6F6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5202B-C9A3-80A6-541F-E397687740BA}"/>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Dyslexic people think differently and are often good at solving puzzles or finding creative solutions to a problem.</a:t>
            </a:r>
          </a:p>
        </p:txBody>
      </p:sp>
      <p:sp>
        <p:nvSpPr>
          <p:cNvPr id="5" name="Rectangle 4">
            <a:extLst>
              <a:ext uri="{FF2B5EF4-FFF2-40B4-BE49-F238E27FC236}">
                <a16:creationId xmlns:a16="http://schemas.microsoft.com/office/drawing/2014/main" id="{1FE8EC74-BB70-0AA0-2EBD-59E9543158C3}"/>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D328CC-CE46-FEE4-7705-CAB80A993130}"/>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True</a:t>
            </a:r>
          </a:p>
        </p:txBody>
      </p:sp>
      <p:pic>
        <p:nvPicPr>
          <p:cNvPr id="6" name="Picture 5">
            <a:extLst>
              <a:ext uri="{FF2B5EF4-FFF2-40B4-BE49-F238E27FC236}">
                <a16:creationId xmlns:a16="http://schemas.microsoft.com/office/drawing/2014/main" id="{F5D48AAC-4DD9-A97D-AE38-F2AC40A5C303}"/>
              </a:ext>
            </a:extLst>
          </p:cNvPr>
          <p:cNvPicPr>
            <a:picLocks noChangeAspect="1"/>
          </p:cNvPicPr>
          <p:nvPr/>
        </p:nvPicPr>
        <p:blipFill>
          <a:blip r:embed="rId2"/>
          <a:stretch>
            <a:fillRect/>
          </a:stretch>
        </p:blipFill>
        <p:spPr>
          <a:xfrm>
            <a:off x="1034006" y="2020539"/>
            <a:ext cx="2616200" cy="2616200"/>
          </a:xfrm>
          <a:prstGeom prst="rect">
            <a:avLst/>
          </a:prstGeom>
        </p:spPr>
      </p:pic>
    </p:spTree>
    <p:extLst>
      <p:ext uri="{BB962C8B-B14F-4D97-AF65-F5344CB8AC3E}">
        <p14:creationId xmlns:p14="http://schemas.microsoft.com/office/powerpoint/2010/main" val="10354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E2565-FFAE-33AD-0443-76489CA1329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187BE6-2423-8061-205E-D71937A8D2E1}"/>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DBCE2DE-E574-DBE4-AE17-489A6186A54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0E597-A3C4-6EBC-0C8F-3675DF3E8EF9}"/>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5</a:t>
            </a:r>
          </a:p>
        </p:txBody>
      </p:sp>
      <p:sp>
        <p:nvSpPr>
          <p:cNvPr id="3" name="Content Placeholder 2">
            <a:extLst>
              <a:ext uri="{FF2B5EF4-FFF2-40B4-BE49-F238E27FC236}">
                <a16:creationId xmlns:a16="http://schemas.microsoft.com/office/drawing/2014/main" id="{CF3F9905-8276-5DC9-ADD1-BC31ECFA9EDF}"/>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Guess what? Spider-Man himself (Tom Holland) is dyslexic!</a:t>
            </a:r>
          </a:p>
        </p:txBody>
      </p:sp>
      <p:sp>
        <p:nvSpPr>
          <p:cNvPr id="5" name="Rounded Rectangle 4">
            <a:extLst>
              <a:ext uri="{FF2B5EF4-FFF2-40B4-BE49-F238E27FC236}">
                <a16:creationId xmlns:a16="http://schemas.microsoft.com/office/drawing/2014/main" id="{0C35D9BC-E253-F2D6-DDD9-3079E751C214}"/>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47C9E73C-A8D3-8BB7-8F13-8ABD9C1FC890}"/>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0098953E-E30E-25E0-8EAF-DF53A0985B78}"/>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DFD8A616-D4CF-F553-6971-7901D976C2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4156445"/>
            <a:ext cx="454891" cy="454891"/>
          </a:xfrm>
          <a:prstGeom prst="rect">
            <a:avLst/>
          </a:prstGeom>
        </p:spPr>
      </p:pic>
      <p:pic>
        <p:nvPicPr>
          <p:cNvPr id="15" name="tick" descr="Tick with solid fill">
            <a:extLst>
              <a:ext uri="{FF2B5EF4-FFF2-40B4-BE49-F238E27FC236}">
                <a16:creationId xmlns:a16="http://schemas.microsoft.com/office/drawing/2014/main" id="{7F46B9A1-F2CC-9F5E-ECF0-9DFCC3D755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3222311"/>
            <a:ext cx="454891" cy="454891"/>
          </a:xfrm>
          <a:prstGeom prst="rect">
            <a:avLst/>
          </a:prstGeom>
        </p:spPr>
      </p:pic>
      <p:sp>
        <p:nvSpPr>
          <p:cNvPr id="16" name="falseCircle">
            <a:extLst>
              <a:ext uri="{FF2B5EF4-FFF2-40B4-BE49-F238E27FC236}">
                <a16:creationId xmlns:a16="http://schemas.microsoft.com/office/drawing/2014/main" id="{846CFAE2-DF92-6238-9EDF-1D0ED00ECB1B}"/>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75701CDD-94F3-E22B-B3E2-8370EAF82AA5}"/>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034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F495-88AC-4A33-1CDD-E8A3C016AE7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D6A6EB-8F5D-5A63-86F4-EEFC7218CEB1}"/>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It’s true! The actor who plays Spider-Man, Tom Holland was diagnosed with dyslexia when he was 7 years old. He also has ADHD.</a:t>
            </a:r>
          </a:p>
        </p:txBody>
      </p:sp>
      <p:sp>
        <p:nvSpPr>
          <p:cNvPr id="5" name="Rectangle 4">
            <a:extLst>
              <a:ext uri="{FF2B5EF4-FFF2-40B4-BE49-F238E27FC236}">
                <a16:creationId xmlns:a16="http://schemas.microsoft.com/office/drawing/2014/main" id="{BA741874-4BA5-BE24-AD13-AD7C5B3EAD7E}"/>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BF9EFF3-C530-93BA-9B88-728118039DBA}"/>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True</a:t>
            </a:r>
          </a:p>
        </p:txBody>
      </p:sp>
      <p:pic>
        <p:nvPicPr>
          <p:cNvPr id="6" name="Picture 5">
            <a:extLst>
              <a:ext uri="{FF2B5EF4-FFF2-40B4-BE49-F238E27FC236}">
                <a16:creationId xmlns:a16="http://schemas.microsoft.com/office/drawing/2014/main" id="{9CB62FCB-088F-E715-3011-A591252106EC}"/>
              </a:ext>
            </a:extLst>
          </p:cNvPr>
          <p:cNvPicPr>
            <a:picLocks noChangeAspect="1"/>
          </p:cNvPicPr>
          <p:nvPr/>
        </p:nvPicPr>
        <p:blipFill>
          <a:blip r:embed="rId3"/>
          <a:stretch>
            <a:fillRect/>
          </a:stretch>
        </p:blipFill>
        <p:spPr>
          <a:xfrm>
            <a:off x="-520480" y="1480475"/>
            <a:ext cx="5853416" cy="3955011"/>
          </a:xfrm>
          <a:prstGeom prst="rect">
            <a:avLst/>
          </a:prstGeom>
        </p:spPr>
      </p:pic>
      <p:sp>
        <p:nvSpPr>
          <p:cNvPr id="8" name="TextBox 7">
            <a:extLst>
              <a:ext uri="{FF2B5EF4-FFF2-40B4-BE49-F238E27FC236}">
                <a16:creationId xmlns:a16="http://schemas.microsoft.com/office/drawing/2014/main" id="{C9D7F3E7-9BB1-60D3-E35D-6F04941B183C}"/>
              </a:ext>
            </a:extLst>
          </p:cNvPr>
          <p:cNvSpPr txBox="1"/>
          <p:nvPr/>
        </p:nvSpPr>
        <p:spPr>
          <a:xfrm>
            <a:off x="761652" y="6499439"/>
            <a:ext cx="4646951" cy="261610"/>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Sony pictures: https://variety.com/2025/film/news</a:t>
            </a:r>
          </a:p>
        </p:txBody>
      </p:sp>
    </p:spTree>
    <p:extLst>
      <p:ext uri="{BB962C8B-B14F-4D97-AF65-F5344CB8AC3E}">
        <p14:creationId xmlns:p14="http://schemas.microsoft.com/office/powerpoint/2010/main" val="40766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0512F-8085-F614-2CED-F4CB3955BA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B202A8F-9F59-E5B1-3512-A8BD84D45F37}"/>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A9C79D-4D81-9A8E-A76C-C8D97BFC565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E0C259-E3F4-4415-FF8A-5CE28CD15A98}"/>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6</a:t>
            </a:r>
          </a:p>
        </p:txBody>
      </p:sp>
      <p:sp>
        <p:nvSpPr>
          <p:cNvPr id="3" name="Content Placeholder 2">
            <a:extLst>
              <a:ext uri="{FF2B5EF4-FFF2-40B4-BE49-F238E27FC236}">
                <a16:creationId xmlns:a16="http://schemas.microsoft.com/office/drawing/2014/main" id="{5E9B1297-81E0-B329-0311-C6E597571D6E}"/>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Dyslexic people see words backwards, like looking in a mirror:</a:t>
            </a:r>
          </a:p>
        </p:txBody>
      </p:sp>
      <p:sp>
        <p:nvSpPr>
          <p:cNvPr id="5" name="Rounded Rectangle 4">
            <a:extLst>
              <a:ext uri="{FF2B5EF4-FFF2-40B4-BE49-F238E27FC236}">
                <a16:creationId xmlns:a16="http://schemas.microsoft.com/office/drawing/2014/main" id="{BA7A6778-A52B-BA45-CA21-4EAD2938109F}"/>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73F6502C-CA30-00FF-4838-F3FD2CEBEF41}"/>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4D9E24FC-31F8-B96A-4927-D2C48F4DF5C8}"/>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BC492C3D-71A8-2A63-463C-7BF9034FA8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3210514"/>
            <a:ext cx="454891" cy="454891"/>
          </a:xfrm>
          <a:prstGeom prst="rect">
            <a:avLst/>
          </a:prstGeom>
        </p:spPr>
      </p:pic>
      <p:pic>
        <p:nvPicPr>
          <p:cNvPr id="15" name="tick" descr="Tick with solid fill">
            <a:extLst>
              <a:ext uri="{FF2B5EF4-FFF2-40B4-BE49-F238E27FC236}">
                <a16:creationId xmlns:a16="http://schemas.microsoft.com/office/drawing/2014/main" id="{985C24B6-9561-D205-CFA1-702C0D7B3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4168242"/>
            <a:ext cx="454891" cy="454891"/>
          </a:xfrm>
          <a:prstGeom prst="rect">
            <a:avLst/>
          </a:prstGeom>
        </p:spPr>
      </p:pic>
      <p:sp>
        <p:nvSpPr>
          <p:cNvPr id="16" name="falseCircle">
            <a:extLst>
              <a:ext uri="{FF2B5EF4-FFF2-40B4-BE49-F238E27FC236}">
                <a16:creationId xmlns:a16="http://schemas.microsoft.com/office/drawing/2014/main" id="{6DEDE220-E0E8-E49B-E031-0F9CBE1631F0}"/>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3B111F65-FB1F-7E08-3468-3340F5ED2DEC}"/>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166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19A5E-31A7-A660-6D96-5955A26F55B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9456B2-EA1D-3077-0047-0FB596B1A100}"/>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This isn’t right, although lots of people think this. Dyslexia affects how the brain </a:t>
            </a:r>
            <a:br>
              <a:rPr lang="en-GB" sz="2000" dirty="0">
                <a:solidFill>
                  <a:srgbClr val="005987"/>
                </a:solidFill>
                <a:effectLst/>
                <a:latin typeface="Century Gothic" panose="020B0502020202020204" pitchFamily="34" charset="0"/>
              </a:rPr>
            </a:br>
            <a:r>
              <a:rPr lang="en-GB" sz="2000" dirty="0">
                <a:solidFill>
                  <a:srgbClr val="005987"/>
                </a:solidFill>
                <a:effectLst/>
                <a:latin typeface="Century Gothic" panose="020B0502020202020204" pitchFamily="34" charset="0"/>
              </a:rPr>
              <a:t>processes letters and words. It does </a:t>
            </a:r>
            <a:br>
              <a:rPr lang="en-GB" sz="2000" dirty="0">
                <a:solidFill>
                  <a:srgbClr val="005987"/>
                </a:solidFill>
                <a:effectLst/>
                <a:latin typeface="Century Gothic" panose="020B0502020202020204" pitchFamily="34" charset="0"/>
              </a:rPr>
            </a:br>
            <a:r>
              <a:rPr lang="en-GB" sz="2000" dirty="0">
                <a:solidFill>
                  <a:srgbClr val="005987"/>
                </a:solidFill>
                <a:effectLst/>
                <a:latin typeface="Century Gothic" panose="020B0502020202020204" pitchFamily="34" charset="0"/>
              </a:rPr>
              <a:t>not affect your eyesight.</a:t>
            </a:r>
          </a:p>
        </p:txBody>
      </p:sp>
      <p:sp>
        <p:nvSpPr>
          <p:cNvPr id="5" name="Rectangle 4">
            <a:extLst>
              <a:ext uri="{FF2B5EF4-FFF2-40B4-BE49-F238E27FC236}">
                <a16:creationId xmlns:a16="http://schemas.microsoft.com/office/drawing/2014/main" id="{5CF08049-5569-9662-AACE-1801C9A6BD12}"/>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4E8363C-EB5D-BB24-EDEF-D848164298A4}"/>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False</a:t>
            </a:r>
          </a:p>
        </p:txBody>
      </p:sp>
      <p:pic>
        <p:nvPicPr>
          <p:cNvPr id="3" name="Picture 2">
            <a:extLst>
              <a:ext uri="{FF2B5EF4-FFF2-40B4-BE49-F238E27FC236}">
                <a16:creationId xmlns:a16="http://schemas.microsoft.com/office/drawing/2014/main" id="{F06271D1-D3F9-B062-BDD2-343882C136E0}"/>
              </a:ext>
            </a:extLst>
          </p:cNvPr>
          <p:cNvPicPr>
            <a:picLocks noChangeAspect="1"/>
          </p:cNvPicPr>
          <p:nvPr/>
        </p:nvPicPr>
        <p:blipFill>
          <a:blip r:embed="rId2"/>
          <a:stretch>
            <a:fillRect/>
          </a:stretch>
        </p:blipFill>
        <p:spPr>
          <a:xfrm>
            <a:off x="1034006" y="2391237"/>
            <a:ext cx="2857500" cy="1778000"/>
          </a:xfrm>
          <a:prstGeom prst="rect">
            <a:avLst/>
          </a:prstGeom>
        </p:spPr>
      </p:pic>
    </p:spTree>
    <p:extLst>
      <p:ext uri="{BB962C8B-B14F-4D97-AF65-F5344CB8AC3E}">
        <p14:creationId xmlns:p14="http://schemas.microsoft.com/office/powerpoint/2010/main" val="195834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91BF-2C6A-C311-7EB0-A17133885AF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1D0A32-4A02-4A6F-690D-D7795C3058FF}"/>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3F52D8-747D-7CAC-6FD6-19EDBA2351B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C6ABD8-49C1-167F-C196-75758F098A0F}"/>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7</a:t>
            </a:r>
          </a:p>
        </p:txBody>
      </p:sp>
      <p:sp>
        <p:nvSpPr>
          <p:cNvPr id="3" name="Content Placeholder 2">
            <a:extLst>
              <a:ext uri="{FF2B5EF4-FFF2-40B4-BE49-F238E27FC236}">
                <a16:creationId xmlns:a16="http://schemas.microsoft.com/office/drawing/2014/main" id="{652905B9-0713-910A-A2FF-C8ACB5D20FC6}"/>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Having dyslexia means that you aren’t clever:</a:t>
            </a:r>
          </a:p>
          <a:p>
            <a:pPr marL="0" indent="0">
              <a:lnSpc>
                <a:spcPct val="100000"/>
              </a:lnSpc>
              <a:buNone/>
            </a:pPr>
            <a:endParaRPr lang="en-GB" sz="2400" dirty="0">
              <a:solidFill>
                <a:srgbClr val="77216F"/>
              </a:solidFill>
              <a:effectLst/>
              <a:latin typeface="Century Gothic" panose="020B0502020202020204" pitchFamily="34" charset="0"/>
            </a:endParaRPr>
          </a:p>
        </p:txBody>
      </p:sp>
      <p:sp>
        <p:nvSpPr>
          <p:cNvPr id="5" name="Rounded Rectangle 4">
            <a:extLst>
              <a:ext uri="{FF2B5EF4-FFF2-40B4-BE49-F238E27FC236}">
                <a16:creationId xmlns:a16="http://schemas.microsoft.com/office/drawing/2014/main" id="{61E3A15B-5DFE-DD8E-E067-8138089673BF}"/>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E6A9B47E-1A63-FE64-DCD8-CEC74E31B7C5}"/>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B8318BBA-42E4-36AC-1B94-BCD8DA7D2A3C}"/>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93F64622-C8C2-5891-6857-78EB05DD8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3210514"/>
            <a:ext cx="454891" cy="454891"/>
          </a:xfrm>
          <a:prstGeom prst="rect">
            <a:avLst/>
          </a:prstGeom>
        </p:spPr>
      </p:pic>
      <p:pic>
        <p:nvPicPr>
          <p:cNvPr id="15" name="tick" descr="Tick with solid fill">
            <a:extLst>
              <a:ext uri="{FF2B5EF4-FFF2-40B4-BE49-F238E27FC236}">
                <a16:creationId xmlns:a16="http://schemas.microsoft.com/office/drawing/2014/main" id="{47277437-E25C-9E77-716A-562FE9361D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4168242"/>
            <a:ext cx="454891" cy="454891"/>
          </a:xfrm>
          <a:prstGeom prst="rect">
            <a:avLst/>
          </a:prstGeom>
        </p:spPr>
      </p:pic>
      <p:sp>
        <p:nvSpPr>
          <p:cNvPr id="16" name="falseCircle">
            <a:extLst>
              <a:ext uri="{FF2B5EF4-FFF2-40B4-BE49-F238E27FC236}">
                <a16:creationId xmlns:a16="http://schemas.microsoft.com/office/drawing/2014/main" id="{DC9FD7AC-D1DF-7421-3F4C-2D4935557D02}"/>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2FEDF551-FA10-0DEE-28EA-5BE4F3640C23}"/>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520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52E91-26BB-34FA-E77B-555E9F1E3A0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3DC684-DF80-D213-3C9C-C9081B1A1020}"/>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This is definitely wrong.</a:t>
            </a:r>
          </a:p>
          <a:p>
            <a:pPr marL="0" indent="0">
              <a:lnSpc>
                <a:spcPct val="110000"/>
              </a:lnSpc>
              <a:buNone/>
            </a:pPr>
            <a:r>
              <a:rPr lang="en-GB" sz="2000" dirty="0">
                <a:solidFill>
                  <a:srgbClr val="005987"/>
                </a:solidFill>
                <a:effectLst/>
                <a:latin typeface="Century Gothic" panose="020B0502020202020204" pitchFamily="34" charset="0"/>
              </a:rPr>
              <a:t>Dyslexia has nothing to do with intelligence. Lots of dyslexic people are super smart and creative. Dyslexic brains are behind many of our best inventions and well-known brands.</a:t>
            </a:r>
          </a:p>
          <a:p>
            <a:pPr marL="0" indent="0">
              <a:lnSpc>
                <a:spcPct val="110000"/>
              </a:lnSpc>
              <a:buNone/>
            </a:pPr>
            <a:endParaRPr lang="en-GB" sz="2000" dirty="0">
              <a:solidFill>
                <a:srgbClr val="005987"/>
              </a:solidFill>
              <a:effectLst/>
              <a:latin typeface="Century Gothic" panose="020B0502020202020204" pitchFamily="34" charset="0"/>
            </a:endParaRPr>
          </a:p>
        </p:txBody>
      </p:sp>
      <p:sp>
        <p:nvSpPr>
          <p:cNvPr id="5" name="Rectangle 4">
            <a:extLst>
              <a:ext uri="{FF2B5EF4-FFF2-40B4-BE49-F238E27FC236}">
                <a16:creationId xmlns:a16="http://schemas.microsoft.com/office/drawing/2014/main" id="{E7923A6B-E757-3425-AA90-9ADA10177538}"/>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ECF22BF-5C69-85AE-F9DA-DE2E1F201114}"/>
              </a:ext>
            </a:extLst>
          </p:cNvPr>
          <p:cNvSpPr txBox="1">
            <a:spLocks/>
          </p:cNvSpPr>
          <p:nvPr/>
        </p:nvSpPr>
        <p:spPr>
          <a:xfrm>
            <a:off x="553456" y="154912"/>
            <a:ext cx="12641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False</a:t>
            </a:r>
          </a:p>
        </p:txBody>
      </p:sp>
      <p:pic>
        <p:nvPicPr>
          <p:cNvPr id="2" name="Picture 1">
            <a:extLst>
              <a:ext uri="{FF2B5EF4-FFF2-40B4-BE49-F238E27FC236}">
                <a16:creationId xmlns:a16="http://schemas.microsoft.com/office/drawing/2014/main" id="{2A6D30D8-81DA-DA9C-83C1-46DC34870F45}"/>
              </a:ext>
            </a:extLst>
          </p:cNvPr>
          <p:cNvPicPr>
            <a:picLocks noChangeAspect="1"/>
          </p:cNvPicPr>
          <p:nvPr/>
        </p:nvPicPr>
        <p:blipFill>
          <a:blip r:embed="rId2"/>
          <a:stretch>
            <a:fillRect/>
          </a:stretch>
        </p:blipFill>
        <p:spPr>
          <a:xfrm>
            <a:off x="1190468" y="1936668"/>
            <a:ext cx="2286000" cy="2603500"/>
          </a:xfrm>
          <a:prstGeom prst="rect">
            <a:avLst/>
          </a:prstGeom>
        </p:spPr>
      </p:pic>
    </p:spTree>
    <p:extLst>
      <p:ext uri="{BB962C8B-B14F-4D97-AF65-F5344CB8AC3E}">
        <p14:creationId xmlns:p14="http://schemas.microsoft.com/office/powerpoint/2010/main" val="8338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B8A3E-2EE7-A954-B4F1-5270D108411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0A6433-E928-4474-2F4E-EBDD96CD68B2}"/>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543E07-C32D-443F-FEE4-8D95091343C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0B3A89-5FE6-6FF8-0530-0C7427CEB77C}"/>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8</a:t>
            </a:r>
          </a:p>
        </p:txBody>
      </p:sp>
      <p:sp>
        <p:nvSpPr>
          <p:cNvPr id="3" name="Content Placeholder 2">
            <a:extLst>
              <a:ext uri="{FF2B5EF4-FFF2-40B4-BE49-F238E27FC236}">
                <a16:creationId xmlns:a16="http://schemas.microsoft.com/office/drawing/2014/main" id="{551C0710-737A-365D-E352-89CD2686D4FC}"/>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Maths can sometimes feel extra tricky for people with dyslexia.</a:t>
            </a:r>
          </a:p>
        </p:txBody>
      </p:sp>
      <p:sp>
        <p:nvSpPr>
          <p:cNvPr id="5" name="Rounded Rectangle 4">
            <a:extLst>
              <a:ext uri="{FF2B5EF4-FFF2-40B4-BE49-F238E27FC236}">
                <a16:creationId xmlns:a16="http://schemas.microsoft.com/office/drawing/2014/main" id="{2517E9D7-0A9B-351B-2286-E8EAECB819FB}"/>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064D97BE-16B8-C129-68B8-D8E0CC43857E}"/>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D6950DEA-8A04-46F5-9798-B924E6C6358C}"/>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E6B4A3D7-7DD5-D0E8-DD98-8C672588F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4156445"/>
            <a:ext cx="454891" cy="454891"/>
          </a:xfrm>
          <a:prstGeom prst="rect">
            <a:avLst/>
          </a:prstGeom>
        </p:spPr>
      </p:pic>
      <p:pic>
        <p:nvPicPr>
          <p:cNvPr id="15" name="tick" descr="Tick with solid fill">
            <a:extLst>
              <a:ext uri="{FF2B5EF4-FFF2-40B4-BE49-F238E27FC236}">
                <a16:creationId xmlns:a16="http://schemas.microsoft.com/office/drawing/2014/main" id="{ED999EBD-1200-CE7E-B757-1AFFC63AFD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3222311"/>
            <a:ext cx="454891" cy="454891"/>
          </a:xfrm>
          <a:prstGeom prst="rect">
            <a:avLst/>
          </a:prstGeom>
        </p:spPr>
      </p:pic>
      <p:sp>
        <p:nvSpPr>
          <p:cNvPr id="16" name="falseCircle">
            <a:extLst>
              <a:ext uri="{FF2B5EF4-FFF2-40B4-BE49-F238E27FC236}">
                <a16:creationId xmlns:a16="http://schemas.microsoft.com/office/drawing/2014/main" id="{A96C7E89-1162-4BD0-8D49-74CD3D164FD3}"/>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DBA094A7-1E2D-1696-B4FF-52DE97AE285A}"/>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532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6DF59-8294-4566-C565-439B4E39F77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3DC686-A037-01F2-25F3-0B2B652E977F}"/>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This is right.</a:t>
            </a:r>
          </a:p>
          <a:p>
            <a:pPr marL="0" indent="0">
              <a:lnSpc>
                <a:spcPct val="110000"/>
              </a:lnSpc>
              <a:buNone/>
            </a:pPr>
            <a:r>
              <a:rPr lang="en-GB" sz="2000" dirty="0">
                <a:solidFill>
                  <a:srgbClr val="005987"/>
                </a:solidFill>
                <a:effectLst/>
                <a:latin typeface="Century Gothic" panose="020B0502020202020204" pitchFamily="34" charset="0"/>
              </a:rPr>
              <a:t>Around 60% of dyslexic people </a:t>
            </a:r>
            <a:br>
              <a:rPr lang="en-GB" sz="2000" dirty="0">
                <a:solidFill>
                  <a:srgbClr val="005987"/>
                </a:solidFill>
                <a:effectLst/>
                <a:latin typeface="Century Gothic" panose="020B0502020202020204" pitchFamily="34" charset="0"/>
              </a:rPr>
            </a:br>
            <a:r>
              <a:rPr lang="en-GB" sz="2000" dirty="0">
                <a:solidFill>
                  <a:srgbClr val="005987"/>
                </a:solidFill>
                <a:effectLst/>
                <a:latin typeface="Century Gothic" panose="020B0502020202020204" pitchFamily="34" charset="0"/>
              </a:rPr>
              <a:t>find it more difficult to learn maths.</a:t>
            </a:r>
          </a:p>
        </p:txBody>
      </p:sp>
      <p:sp>
        <p:nvSpPr>
          <p:cNvPr id="5" name="Rectangle 4">
            <a:extLst>
              <a:ext uri="{FF2B5EF4-FFF2-40B4-BE49-F238E27FC236}">
                <a16:creationId xmlns:a16="http://schemas.microsoft.com/office/drawing/2014/main" id="{5D1AC36D-24B9-AC8F-EE60-D1466BA5027B}"/>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C7D570E-7879-8795-7391-E0E4D9C98DD2}"/>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True</a:t>
            </a:r>
          </a:p>
        </p:txBody>
      </p:sp>
      <p:pic>
        <p:nvPicPr>
          <p:cNvPr id="3" name="Picture 2">
            <a:extLst>
              <a:ext uri="{FF2B5EF4-FFF2-40B4-BE49-F238E27FC236}">
                <a16:creationId xmlns:a16="http://schemas.microsoft.com/office/drawing/2014/main" id="{EEFFC6E8-3BBD-3A52-21DE-4F040693A457}"/>
              </a:ext>
            </a:extLst>
          </p:cNvPr>
          <p:cNvPicPr>
            <a:picLocks noChangeAspect="1"/>
          </p:cNvPicPr>
          <p:nvPr/>
        </p:nvPicPr>
        <p:blipFill>
          <a:blip r:embed="rId2"/>
          <a:stretch>
            <a:fillRect/>
          </a:stretch>
        </p:blipFill>
        <p:spPr>
          <a:xfrm>
            <a:off x="1034006" y="2120900"/>
            <a:ext cx="2616200" cy="2616200"/>
          </a:xfrm>
          <a:prstGeom prst="rect">
            <a:avLst/>
          </a:prstGeom>
        </p:spPr>
      </p:pic>
    </p:spTree>
    <p:extLst>
      <p:ext uri="{BB962C8B-B14F-4D97-AF65-F5344CB8AC3E}">
        <p14:creationId xmlns:p14="http://schemas.microsoft.com/office/powerpoint/2010/main" val="1943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3A4A-3E38-A0F7-A780-11C5F737E1B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E6D3C6F-9B6C-F6D0-907E-5202793025BC}"/>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7E840F-2574-E8C3-DE03-399D1071E8A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314FB6-6418-A21A-E995-20F420B80FB0}"/>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9</a:t>
            </a:r>
          </a:p>
        </p:txBody>
      </p:sp>
      <p:sp>
        <p:nvSpPr>
          <p:cNvPr id="3" name="Content Placeholder 2">
            <a:extLst>
              <a:ext uri="{FF2B5EF4-FFF2-40B4-BE49-F238E27FC236}">
                <a16:creationId xmlns:a16="http://schemas.microsoft.com/office/drawing/2014/main" id="{1BA06B0D-2831-ADAA-E06A-D869A26F1965}"/>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If you just try harder, dyslexia will go away.</a:t>
            </a:r>
          </a:p>
        </p:txBody>
      </p:sp>
      <p:sp>
        <p:nvSpPr>
          <p:cNvPr id="5" name="Rounded Rectangle 4">
            <a:extLst>
              <a:ext uri="{FF2B5EF4-FFF2-40B4-BE49-F238E27FC236}">
                <a16:creationId xmlns:a16="http://schemas.microsoft.com/office/drawing/2014/main" id="{32137E92-FE29-F7DA-B069-B3DBFE0406BD}"/>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2125FBDC-94A1-7A78-10BD-62C12898E010}"/>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59711648-F228-9357-2A5D-D38AAF207856}"/>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04683981-659E-41A8-2150-A01994FD31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3210514"/>
            <a:ext cx="454891" cy="454891"/>
          </a:xfrm>
          <a:prstGeom prst="rect">
            <a:avLst/>
          </a:prstGeom>
        </p:spPr>
      </p:pic>
      <p:pic>
        <p:nvPicPr>
          <p:cNvPr id="15" name="tick" descr="Tick with solid fill">
            <a:extLst>
              <a:ext uri="{FF2B5EF4-FFF2-40B4-BE49-F238E27FC236}">
                <a16:creationId xmlns:a16="http://schemas.microsoft.com/office/drawing/2014/main" id="{DAD10F30-3410-420A-69EC-50CEE34276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4168242"/>
            <a:ext cx="454891" cy="454891"/>
          </a:xfrm>
          <a:prstGeom prst="rect">
            <a:avLst/>
          </a:prstGeom>
        </p:spPr>
      </p:pic>
      <p:sp>
        <p:nvSpPr>
          <p:cNvPr id="16" name="falseCircle">
            <a:extLst>
              <a:ext uri="{FF2B5EF4-FFF2-40B4-BE49-F238E27FC236}">
                <a16:creationId xmlns:a16="http://schemas.microsoft.com/office/drawing/2014/main" id="{1F314079-DD7C-66FE-E7EC-8BE2E445360E}"/>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5329F5E5-A60A-F333-43E6-E8058BF9E077}"/>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053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46E4-620F-F57A-6239-DEF10DEDA0A8}"/>
              </a:ext>
            </a:extLst>
          </p:cNvPr>
          <p:cNvSpPr>
            <a:spLocks noGrp="1"/>
          </p:cNvSpPr>
          <p:nvPr>
            <p:ph type="title"/>
          </p:nvPr>
        </p:nvSpPr>
        <p:spPr>
          <a:xfrm>
            <a:off x="5507421" y="365125"/>
            <a:ext cx="6117020" cy="1325563"/>
          </a:xfrm>
        </p:spPr>
        <p:txBody>
          <a:bodyPr>
            <a:normAutofit/>
          </a:bodyPr>
          <a:lstStyle/>
          <a:p>
            <a:r>
              <a:rPr lang="en-US" sz="2600" dirty="0">
                <a:solidFill>
                  <a:srgbClr val="005987"/>
                </a:solidFill>
                <a:latin typeface="Century Gothic" panose="020B0502020202020204" pitchFamily="34" charset="0"/>
              </a:rPr>
              <a:t>Dyslexia Awareness Week (#DAW25)</a:t>
            </a:r>
          </a:p>
        </p:txBody>
      </p:sp>
      <p:sp>
        <p:nvSpPr>
          <p:cNvPr id="4" name="Content Placeholder 3">
            <a:extLst>
              <a:ext uri="{FF2B5EF4-FFF2-40B4-BE49-F238E27FC236}">
                <a16:creationId xmlns:a16="http://schemas.microsoft.com/office/drawing/2014/main" id="{3C543F3D-260C-F983-E4B3-2F3DD992F315}"/>
              </a:ext>
            </a:extLst>
          </p:cNvPr>
          <p:cNvSpPr>
            <a:spLocks noGrp="1"/>
          </p:cNvSpPr>
          <p:nvPr>
            <p:ph sz="half" idx="2"/>
          </p:nvPr>
        </p:nvSpPr>
        <p:spPr>
          <a:xfrm>
            <a:off x="5507421" y="1825625"/>
            <a:ext cx="6117020" cy="4351338"/>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#DAW25 is all about</a:t>
            </a:r>
            <a:r>
              <a:rPr lang="en-GB" sz="2000" b="1" dirty="0">
                <a:solidFill>
                  <a:srgbClr val="005987"/>
                </a:solidFill>
                <a:effectLst/>
                <a:latin typeface="Century Gothic" panose="020B0502020202020204" pitchFamily="34" charset="0"/>
              </a:rPr>
              <a:t> raising the volume</a:t>
            </a:r>
            <a:r>
              <a:rPr lang="en-GB" sz="2000" dirty="0">
                <a:solidFill>
                  <a:srgbClr val="005987"/>
                </a:solidFill>
                <a:effectLst/>
                <a:latin typeface="Century Gothic" panose="020B0502020202020204" pitchFamily="34" charset="0"/>
              </a:rPr>
              <a:t> on dyslexia. </a:t>
            </a:r>
          </a:p>
          <a:p>
            <a:pPr marL="0" indent="0">
              <a:lnSpc>
                <a:spcPct val="110000"/>
              </a:lnSpc>
              <a:buNone/>
            </a:pPr>
            <a:endParaRPr lang="en-GB" sz="2000" dirty="0">
              <a:solidFill>
                <a:srgbClr val="005987"/>
              </a:solidFill>
              <a:effectLst/>
              <a:latin typeface="Century Gothic" panose="020B0502020202020204" pitchFamily="34" charset="0"/>
            </a:endParaRPr>
          </a:p>
          <a:p>
            <a:pPr marL="0" indent="0">
              <a:lnSpc>
                <a:spcPct val="110000"/>
              </a:lnSpc>
              <a:buNone/>
            </a:pPr>
            <a:r>
              <a:rPr lang="en-GB" sz="2000" dirty="0">
                <a:solidFill>
                  <a:srgbClr val="005987"/>
                </a:solidFill>
                <a:effectLst/>
                <a:latin typeface="Century Gothic" panose="020B0502020202020204" pitchFamily="34" charset="0"/>
              </a:rPr>
              <a:t>How much do you know about dyslexia? Can you tell what is true and what is false?</a:t>
            </a:r>
          </a:p>
          <a:p>
            <a:pPr marL="0" indent="0">
              <a:lnSpc>
                <a:spcPct val="110000"/>
              </a:lnSpc>
              <a:buNone/>
            </a:pPr>
            <a:endParaRPr lang="en-GB" sz="2000" dirty="0">
              <a:solidFill>
                <a:srgbClr val="005987"/>
              </a:solidFill>
              <a:latin typeface="Century Gothic" panose="020B0502020202020204" pitchFamily="34" charset="0"/>
            </a:endParaRPr>
          </a:p>
          <a:p>
            <a:pPr marL="0" indent="0">
              <a:lnSpc>
                <a:spcPct val="110000"/>
              </a:lnSpc>
              <a:buNone/>
            </a:pPr>
            <a:r>
              <a:rPr lang="en-GB" sz="2000" dirty="0">
                <a:solidFill>
                  <a:srgbClr val="005987"/>
                </a:solidFill>
                <a:effectLst/>
                <a:latin typeface="Century Gothic" panose="020B0502020202020204" pitchFamily="34" charset="0"/>
              </a:rPr>
              <a:t>Try this simple quiz and find out how much you really understand.</a:t>
            </a:r>
          </a:p>
        </p:txBody>
      </p:sp>
      <p:sp>
        <p:nvSpPr>
          <p:cNvPr id="5" name="Rectangle 4">
            <a:extLst>
              <a:ext uri="{FF2B5EF4-FFF2-40B4-BE49-F238E27FC236}">
                <a16:creationId xmlns:a16="http://schemas.microsoft.com/office/drawing/2014/main" id="{7A393DFE-3D55-A370-D049-97240017477F}"/>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lamp&#10;&#10;AI-generated content may be incorrect.">
            <a:extLst>
              <a:ext uri="{FF2B5EF4-FFF2-40B4-BE49-F238E27FC236}">
                <a16:creationId xmlns:a16="http://schemas.microsoft.com/office/drawing/2014/main" id="{7B708BD3-0CDD-88F9-76ED-3E6EBD86BE94}"/>
              </a:ext>
            </a:extLst>
          </p:cNvPr>
          <p:cNvPicPr>
            <a:picLocks noChangeAspect="1"/>
          </p:cNvPicPr>
          <p:nvPr/>
        </p:nvPicPr>
        <p:blipFill>
          <a:blip r:embed="rId2"/>
          <a:stretch>
            <a:fillRect/>
          </a:stretch>
        </p:blipFill>
        <p:spPr>
          <a:xfrm>
            <a:off x="767254" y="1010594"/>
            <a:ext cx="3647091" cy="4836811"/>
          </a:xfrm>
          <a:prstGeom prst="rect">
            <a:avLst/>
          </a:prstGeom>
        </p:spPr>
      </p:pic>
    </p:spTree>
    <p:extLst>
      <p:ext uri="{BB962C8B-B14F-4D97-AF65-F5344CB8AC3E}">
        <p14:creationId xmlns:p14="http://schemas.microsoft.com/office/powerpoint/2010/main" val="359236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292A8-C70B-8C66-528A-124BB6902D1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D7BCFE-6BA1-FB95-9C5A-E830AA62295E}"/>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Definitely false. Trying harder doesn’t work, dyslexic people need to learn things in different ways.</a:t>
            </a:r>
            <a:br>
              <a:rPr lang="en-GB" sz="2000" dirty="0">
                <a:solidFill>
                  <a:srgbClr val="005987"/>
                </a:solidFill>
                <a:effectLst/>
                <a:latin typeface="Century Gothic" panose="020B0502020202020204" pitchFamily="34" charset="0"/>
              </a:rPr>
            </a:br>
            <a:br>
              <a:rPr lang="en-GB" sz="2000" dirty="0">
                <a:solidFill>
                  <a:srgbClr val="005987"/>
                </a:solidFill>
                <a:effectLst/>
                <a:latin typeface="Century Gothic" panose="020B0502020202020204" pitchFamily="34" charset="0"/>
              </a:rPr>
            </a:br>
            <a:r>
              <a:rPr lang="en-GB" sz="2000" dirty="0">
                <a:solidFill>
                  <a:srgbClr val="005987"/>
                </a:solidFill>
                <a:effectLst/>
                <a:latin typeface="Century Gothic" panose="020B0502020202020204" pitchFamily="34" charset="0"/>
              </a:rPr>
              <a:t>Dyslexia is life-long but with help at school, people find out how to use their own strengths to help with things that they find challenging.</a:t>
            </a:r>
          </a:p>
        </p:txBody>
      </p:sp>
      <p:sp>
        <p:nvSpPr>
          <p:cNvPr id="5" name="Rectangle 4">
            <a:extLst>
              <a:ext uri="{FF2B5EF4-FFF2-40B4-BE49-F238E27FC236}">
                <a16:creationId xmlns:a16="http://schemas.microsoft.com/office/drawing/2014/main" id="{BEE92331-0149-51B9-362B-3FA721F98C5E}"/>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87B633A-F62F-2523-2511-A8D5F3EDF068}"/>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False</a:t>
            </a:r>
          </a:p>
        </p:txBody>
      </p:sp>
      <p:pic>
        <p:nvPicPr>
          <p:cNvPr id="3" name="Picture 2">
            <a:extLst>
              <a:ext uri="{FF2B5EF4-FFF2-40B4-BE49-F238E27FC236}">
                <a16:creationId xmlns:a16="http://schemas.microsoft.com/office/drawing/2014/main" id="{2142447D-C4A0-9DC7-CD01-04FDCDAA2516}"/>
              </a:ext>
            </a:extLst>
          </p:cNvPr>
          <p:cNvPicPr>
            <a:picLocks noChangeAspect="1"/>
          </p:cNvPicPr>
          <p:nvPr/>
        </p:nvPicPr>
        <p:blipFill>
          <a:blip r:embed="rId2"/>
          <a:stretch>
            <a:fillRect/>
          </a:stretch>
        </p:blipFill>
        <p:spPr>
          <a:xfrm>
            <a:off x="1034006" y="2222338"/>
            <a:ext cx="2590800" cy="2616200"/>
          </a:xfrm>
          <a:prstGeom prst="rect">
            <a:avLst/>
          </a:prstGeom>
        </p:spPr>
      </p:pic>
    </p:spTree>
    <p:extLst>
      <p:ext uri="{BB962C8B-B14F-4D97-AF65-F5344CB8AC3E}">
        <p14:creationId xmlns:p14="http://schemas.microsoft.com/office/powerpoint/2010/main" val="238278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ED4F-AF3E-4513-1417-BBC55D24221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A58139-4ABB-8C96-3076-6B5481B40C87}"/>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2BF005-EE2C-8E08-9140-B8E5656F1D1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9061F9-DCF5-3660-0FAB-9BDCFBBD9F32}"/>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10</a:t>
            </a:r>
          </a:p>
        </p:txBody>
      </p:sp>
      <p:sp>
        <p:nvSpPr>
          <p:cNvPr id="3" name="Content Placeholder 2">
            <a:extLst>
              <a:ext uri="{FF2B5EF4-FFF2-40B4-BE49-F238E27FC236}">
                <a16:creationId xmlns:a16="http://schemas.microsoft.com/office/drawing/2014/main" id="{3E19D4BA-6FE7-F4C3-C971-B9EE1C2BAB9B}"/>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Being dyslexic is cool!</a:t>
            </a:r>
          </a:p>
        </p:txBody>
      </p:sp>
      <p:sp>
        <p:nvSpPr>
          <p:cNvPr id="5" name="Rounded Rectangle 4">
            <a:extLst>
              <a:ext uri="{FF2B5EF4-FFF2-40B4-BE49-F238E27FC236}">
                <a16:creationId xmlns:a16="http://schemas.microsoft.com/office/drawing/2014/main" id="{2E5D3D03-CBBE-5E5E-E59B-58696AF7AD9F}"/>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AE760CF8-4CDE-8D7C-B0C2-EEB855E396FD}"/>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3A4D0A9A-B501-34B1-AFC4-A92582939363}"/>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4B3305A9-1EAB-2FED-A011-892E21D3A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4156445"/>
            <a:ext cx="454891" cy="454891"/>
          </a:xfrm>
          <a:prstGeom prst="rect">
            <a:avLst/>
          </a:prstGeom>
        </p:spPr>
      </p:pic>
      <p:pic>
        <p:nvPicPr>
          <p:cNvPr id="15" name="tick" descr="Tick with solid fill">
            <a:extLst>
              <a:ext uri="{FF2B5EF4-FFF2-40B4-BE49-F238E27FC236}">
                <a16:creationId xmlns:a16="http://schemas.microsoft.com/office/drawing/2014/main" id="{4557E6D4-B7C0-6DBD-72E4-C4ED9C3ADD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3222311"/>
            <a:ext cx="454891" cy="454891"/>
          </a:xfrm>
          <a:prstGeom prst="rect">
            <a:avLst/>
          </a:prstGeom>
        </p:spPr>
      </p:pic>
      <p:sp>
        <p:nvSpPr>
          <p:cNvPr id="16" name="falseCircle">
            <a:extLst>
              <a:ext uri="{FF2B5EF4-FFF2-40B4-BE49-F238E27FC236}">
                <a16:creationId xmlns:a16="http://schemas.microsoft.com/office/drawing/2014/main" id="{9918EA3F-FBC2-DCA0-2AC0-9D18E7FCF20F}"/>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CB586C1C-71CB-196D-315F-BA04DE76475B}"/>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558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EAEB6-F7E9-BAED-94D9-55F0AB27815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FBD46F-2B31-AD4D-A7F4-16C861080028}"/>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We think it is cool and although it can make things a bit difficult sometimes, it can also help you do things that lots of other people are not able to do.</a:t>
            </a:r>
          </a:p>
          <a:p>
            <a:pPr marL="0" indent="0">
              <a:lnSpc>
                <a:spcPct val="110000"/>
              </a:lnSpc>
              <a:buNone/>
            </a:pPr>
            <a:r>
              <a:rPr lang="en-GB" sz="2000" dirty="0">
                <a:solidFill>
                  <a:srgbClr val="005987"/>
                </a:solidFill>
                <a:effectLst/>
                <a:latin typeface="Century Gothic" panose="020B0502020202020204" pitchFamily="34" charset="0"/>
              </a:rPr>
              <a:t>We think it is great that we are all unique and bring our own amazing personalities to everything we do!</a:t>
            </a:r>
          </a:p>
        </p:txBody>
      </p:sp>
      <p:sp>
        <p:nvSpPr>
          <p:cNvPr id="5" name="Rectangle 4">
            <a:extLst>
              <a:ext uri="{FF2B5EF4-FFF2-40B4-BE49-F238E27FC236}">
                <a16:creationId xmlns:a16="http://schemas.microsoft.com/office/drawing/2014/main" id="{8E0577BA-1D45-A266-BB22-465261494F37}"/>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943D8BF-53C7-F87C-851E-A573A417825E}"/>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True</a:t>
            </a:r>
          </a:p>
        </p:txBody>
      </p:sp>
      <p:pic>
        <p:nvPicPr>
          <p:cNvPr id="6" name="Picture 5" descr="A blue sign with white text&#10;&#10;AI-generated content may be incorrect.">
            <a:extLst>
              <a:ext uri="{FF2B5EF4-FFF2-40B4-BE49-F238E27FC236}">
                <a16:creationId xmlns:a16="http://schemas.microsoft.com/office/drawing/2014/main" id="{85FCB55E-5FD2-BC7D-AC6D-382E05F01DB9}"/>
              </a:ext>
            </a:extLst>
          </p:cNvPr>
          <p:cNvPicPr>
            <a:picLocks noChangeAspect="1"/>
          </p:cNvPicPr>
          <p:nvPr/>
        </p:nvPicPr>
        <p:blipFill>
          <a:blip r:embed="rId2"/>
          <a:stretch>
            <a:fillRect/>
          </a:stretch>
        </p:blipFill>
        <p:spPr>
          <a:xfrm>
            <a:off x="305224" y="2034831"/>
            <a:ext cx="4341727" cy="2134406"/>
          </a:xfrm>
          <a:prstGeom prst="rect">
            <a:avLst/>
          </a:prstGeom>
        </p:spPr>
      </p:pic>
    </p:spTree>
    <p:extLst>
      <p:ext uri="{BB962C8B-B14F-4D97-AF65-F5344CB8AC3E}">
        <p14:creationId xmlns:p14="http://schemas.microsoft.com/office/powerpoint/2010/main" val="240679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background with white text&#10;&#10;AI-generated content may be incorrect.">
            <a:extLst>
              <a:ext uri="{FF2B5EF4-FFF2-40B4-BE49-F238E27FC236}">
                <a16:creationId xmlns:a16="http://schemas.microsoft.com/office/drawing/2014/main" id="{E6DADA08-F8E6-375C-A4AD-856B35FB31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608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764AD0-4CDC-ABCF-23F8-4D9780E662C0}"/>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B688EF-4213-DA1C-6048-819E2613ABD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C2C8EF-6BC7-0D82-8564-BEE0B757C97C}"/>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1</a:t>
            </a:r>
          </a:p>
        </p:txBody>
      </p:sp>
      <p:sp>
        <p:nvSpPr>
          <p:cNvPr id="3" name="Content Placeholder 2">
            <a:extLst>
              <a:ext uri="{FF2B5EF4-FFF2-40B4-BE49-F238E27FC236}">
                <a16:creationId xmlns:a16="http://schemas.microsoft.com/office/drawing/2014/main" id="{623B0E86-9F29-04A5-262A-BDE8F68A1408}"/>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One in 10 people have dyslexia! That’s like saying if your class has 30 children, about 3 of your class-mates may have dyslexia:</a:t>
            </a:r>
          </a:p>
        </p:txBody>
      </p:sp>
      <p:sp>
        <p:nvSpPr>
          <p:cNvPr id="7" name="Rounded Rectangle 6">
            <a:extLst>
              <a:ext uri="{FF2B5EF4-FFF2-40B4-BE49-F238E27FC236}">
                <a16:creationId xmlns:a16="http://schemas.microsoft.com/office/drawing/2014/main" id="{F346CEB7-DF3B-79A4-CF87-E69D597B3303}"/>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9" name="Rounded Rectangle 8">
            <a:extLst>
              <a:ext uri="{FF2B5EF4-FFF2-40B4-BE49-F238E27FC236}">
                <a16:creationId xmlns:a16="http://schemas.microsoft.com/office/drawing/2014/main" id="{ED672987-1AE8-0230-2C3F-409AA551C4FE}"/>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2" name="Reveal">
            <a:extLst>
              <a:ext uri="{FF2B5EF4-FFF2-40B4-BE49-F238E27FC236}">
                <a16:creationId xmlns:a16="http://schemas.microsoft.com/office/drawing/2014/main" id="{2877AF03-30C8-75D2-62AE-41E5D2D4C85B}"/>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CE285DFB-1306-669B-5BA5-73EFD316B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4156445"/>
            <a:ext cx="454891" cy="454891"/>
          </a:xfrm>
          <a:prstGeom prst="rect">
            <a:avLst/>
          </a:prstGeom>
        </p:spPr>
      </p:pic>
      <p:pic>
        <p:nvPicPr>
          <p:cNvPr id="18" name="tick" descr="Tick with solid fill">
            <a:extLst>
              <a:ext uri="{FF2B5EF4-FFF2-40B4-BE49-F238E27FC236}">
                <a16:creationId xmlns:a16="http://schemas.microsoft.com/office/drawing/2014/main" id="{FE935E6E-73E6-BCFF-C6FD-067340540D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3222311"/>
            <a:ext cx="454891" cy="454891"/>
          </a:xfrm>
          <a:prstGeom prst="rect">
            <a:avLst/>
          </a:prstGeom>
        </p:spPr>
      </p:pic>
      <p:sp>
        <p:nvSpPr>
          <p:cNvPr id="10" name="falseCircle">
            <a:extLst>
              <a:ext uri="{FF2B5EF4-FFF2-40B4-BE49-F238E27FC236}">
                <a16:creationId xmlns:a16="http://schemas.microsoft.com/office/drawing/2014/main" id="{1141860A-A221-C4AF-3210-92EE245FA632}"/>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ueCircle">
            <a:extLst>
              <a:ext uri="{FF2B5EF4-FFF2-40B4-BE49-F238E27FC236}">
                <a16:creationId xmlns:a16="http://schemas.microsoft.com/office/drawing/2014/main" id="{1AA099E6-A3D6-D1D1-A0BA-A6CDF989BCC2}"/>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713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39D3FF"/>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0"/>
                                        </p:tgtEl>
                                        <p:attrNameLst>
                                          <p:attrName>ppt_w</p:attrName>
                                        </p:attrNameLst>
                                      </p:cBhvr>
                                      <p:tavLst>
                                        <p:tav tm="0">
                                          <p:val>
                                            <p:strVal val="ppt_w"/>
                                          </p:val>
                                        </p:tav>
                                        <p:tav tm="100000">
                                          <p:val>
                                            <p:fltVal val="0"/>
                                          </p:val>
                                        </p:tav>
                                      </p:tavLst>
                                    </p:anim>
                                    <p:anim calcmode="lin" valueType="num">
                                      <p:cBhvr>
                                        <p:cTn id="11" dur="500"/>
                                        <p:tgtEl>
                                          <p:spTgt spid="10"/>
                                        </p:tgtEl>
                                        <p:attrNameLst>
                                          <p:attrName>ppt_h</p:attrName>
                                        </p:attrNameLst>
                                      </p:cBhvr>
                                      <p:tavLst>
                                        <p:tav tm="0">
                                          <p:val>
                                            <p:strVal val="ppt_h"/>
                                          </p:val>
                                        </p:tav>
                                        <p:tav tm="100000">
                                          <p:val>
                                            <p:fltVal val="0"/>
                                          </p:val>
                                        </p:tav>
                                      </p:tavLst>
                                    </p:anim>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0"/>
                                        </p:tgtEl>
                                        <p:attrNameLst>
                                          <p:attrName>fillcolor</p:attrName>
                                        </p:attrNameLst>
                                      </p:cBhvr>
                                      <p:to>
                                        <a:srgbClr val="39D3FF"/>
                                      </p:to>
                                    </p:animClr>
                                    <p:set>
                                      <p:cBhvr>
                                        <p:cTn id="24" dur="2000" fill="hold"/>
                                        <p:tgtEl>
                                          <p:spTgt spid="10"/>
                                        </p:tgtEl>
                                        <p:attrNameLst>
                                          <p:attrName>fill.type</p:attrName>
                                        </p:attrNameLst>
                                      </p:cBhvr>
                                      <p:to>
                                        <p:strVal val="solid"/>
                                      </p:to>
                                    </p:set>
                                    <p:set>
                                      <p:cBhvr>
                                        <p:cTn id="25" dur="2000" fill="hold"/>
                                        <p:tgtEl>
                                          <p:spTgt spid="10"/>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8"/>
                                        </p:tgtEl>
                                        <p:attrNameLst>
                                          <p:attrName>ppt_w</p:attrName>
                                        </p:attrNameLst>
                                      </p:cBhvr>
                                      <p:tavLst>
                                        <p:tav tm="0">
                                          <p:val>
                                            <p:strVal val="ppt_w"/>
                                          </p:val>
                                        </p:tav>
                                        <p:tav tm="100000">
                                          <p:val>
                                            <p:fltVal val="0"/>
                                          </p:val>
                                        </p:tav>
                                      </p:tavLst>
                                    </p:anim>
                                    <p:anim calcmode="lin" valueType="num">
                                      <p:cBhvr>
                                        <p:cTn id="33" dur="10"/>
                                        <p:tgtEl>
                                          <p:spTgt spid="18"/>
                                        </p:tgtEl>
                                        <p:attrNameLst>
                                          <p:attrName>ppt_h</p:attrName>
                                        </p:attrNameLst>
                                      </p:cBhvr>
                                      <p:tavLst>
                                        <p:tav tm="0">
                                          <p:val>
                                            <p:strVal val="ppt_h"/>
                                          </p:val>
                                        </p:tav>
                                        <p:tav tm="100000">
                                          <p:val>
                                            <p:fltVal val="0"/>
                                          </p:val>
                                        </p:tav>
                                      </p:tavLst>
                                    </p:anim>
                                    <p:animEffect transition="out" filter="fade">
                                      <p:cBhvr>
                                        <p:cTn id="34" dur="10"/>
                                        <p:tgtEl>
                                          <p:spTgt spid="18"/>
                                        </p:tgtEl>
                                      </p:cBhvr>
                                    </p:animEffect>
                                    <p:set>
                                      <p:cBhvr>
                                        <p:cTn id="35" dur="1" fill="hold">
                                          <p:stCondLst>
                                            <p:cond delay="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0"/>
                                        </p:tgtEl>
                                        <p:attrNameLst>
                                          <p:attrName>ppt_w</p:attrName>
                                        </p:attrNameLst>
                                      </p:cBhvr>
                                      <p:tavLst>
                                        <p:tav tm="0">
                                          <p:val>
                                            <p:strVal val="ppt_w"/>
                                          </p:val>
                                        </p:tav>
                                        <p:tav tm="100000">
                                          <p:val>
                                            <p:fltVal val="0"/>
                                          </p:val>
                                        </p:tav>
                                      </p:tavLst>
                                    </p:anim>
                                    <p:anim calcmode="lin" valueType="num">
                                      <p:cBhvr>
                                        <p:cTn id="46" dur="500"/>
                                        <p:tgtEl>
                                          <p:spTgt spid="10"/>
                                        </p:tgtEl>
                                        <p:attrNameLst>
                                          <p:attrName>ppt_h</p:attrName>
                                        </p:attrNameLst>
                                      </p:cBhvr>
                                      <p:tavLst>
                                        <p:tav tm="0">
                                          <p:val>
                                            <p:strVal val="ppt_h"/>
                                          </p:val>
                                        </p:tav>
                                        <p:tav tm="100000">
                                          <p:val>
                                            <p:fltVal val="0"/>
                                          </p:val>
                                        </p:tav>
                                      </p:tavLst>
                                    </p:anim>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0"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3B5C6-D929-F9D0-CF64-B2FD5D1F4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C718D-F6B4-3A4A-23C2-CE6A90E4C7D5}"/>
              </a:ext>
            </a:extLst>
          </p:cNvPr>
          <p:cNvSpPr>
            <a:spLocks noGrp="1"/>
          </p:cNvSpPr>
          <p:nvPr>
            <p:ph type="title"/>
          </p:nvPr>
        </p:nvSpPr>
        <p:spPr>
          <a:xfrm>
            <a:off x="5484271" y="1046162"/>
            <a:ext cx="5673723" cy="1325563"/>
          </a:xfrm>
        </p:spPr>
        <p:txBody>
          <a:bodyPr>
            <a:normAutofit/>
          </a:bodyPr>
          <a:lstStyle/>
          <a:p>
            <a:r>
              <a:rPr lang="en-US" sz="2600" b="1" dirty="0">
                <a:solidFill>
                  <a:srgbClr val="005987"/>
                </a:solidFill>
                <a:latin typeface="Century Gothic" panose="020B0502020202020204" pitchFamily="34" charset="0"/>
              </a:rPr>
              <a:t>Dyslexia affects 1 in 10 people.</a:t>
            </a:r>
          </a:p>
        </p:txBody>
      </p:sp>
      <p:sp>
        <p:nvSpPr>
          <p:cNvPr id="4" name="Content Placeholder 3">
            <a:extLst>
              <a:ext uri="{FF2B5EF4-FFF2-40B4-BE49-F238E27FC236}">
                <a16:creationId xmlns:a16="http://schemas.microsoft.com/office/drawing/2014/main" id="{6FB6A791-C10F-463F-85E4-8A344D5375C0}"/>
              </a:ext>
            </a:extLst>
          </p:cNvPr>
          <p:cNvSpPr>
            <a:spLocks noGrp="1"/>
          </p:cNvSpPr>
          <p:nvPr>
            <p:ph sz="half" idx="2"/>
          </p:nvPr>
        </p:nvSpPr>
        <p:spPr>
          <a:xfrm>
            <a:off x="5484271" y="2506662"/>
            <a:ext cx="5673723" cy="4351338"/>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That means that over 1 million young people in schools across the UK have dyslexia. At least three people in every classroom, and many people don’t realise they have it.</a:t>
            </a:r>
          </a:p>
        </p:txBody>
      </p:sp>
      <p:sp>
        <p:nvSpPr>
          <p:cNvPr id="5" name="Rectangle 4">
            <a:extLst>
              <a:ext uri="{FF2B5EF4-FFF2-40B4-BE49-F238E27FC236}">
                <a16:creationId xmlns:a16="http://schemas.microsoft.com/office/drawing/2014/main" id="{3B8044D8-5B38-D50C-D442-620D53531A18}"/>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32C1704-7630-10DC-8A90-0FC50ADD6476}"/>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True</a:t>
            </a:r>
          </a:p>
        </p:txBody>
      </p:sp>
      <p:pic>
        <p:nvPicPr>
          <p:cNvPr id="7" name="Picture 6" descr="A group of white people with one green person standing in front of them&#10;&#10;AI-generated content may be incorrect.">
            <a:extLst>
              <a:ext uri="{FF2B5EF4-FFF2-40B4-BE49-F238E27FC236}">
                <a16:creationId xmlns:a16="http://schemas.microsoft.com/office/drawing/2014/main" id="{304E83E7-1FE2-81FE-2F3F-532C07139019}"/>
              </a:ext>
            </a:extLst>
          </p:cNvPr>
          <p:cNvPicPr>
            <a:picLocks noChangeAspect="1"/>
          </p:cNvPicPr>
          <p:nvPr/>
        </p:nvPicPr>
        <p:blipFill>
          <a:blip r:embed="rId2"/>
          <a:stretch>
            <a:fillRect/>
          </a:stretch>
        </p:blipFill>
        <p:spPr>
          <a:xfrm>
            <a:off x="553456" y="1939131"/>
            <a:ext cx="3225800" cy="2743200"/>
          </a:xfrm>
          <a:prstGeom prst="rect">
            <a:avLst/>
          </a:prstGeom>
        </p:spPr>
      </p:pic>
      <p:cxnSp>
        <p:nvCxnSpPr>
          <p:cNvPr id="9" name="Straight Connector 8">
            <a:extLst>
              <a:ext uri="{FF2B5EF4-FFF2-40B4-BE49-F238E27FC236}">
                <a16:creationId xmlns:a16="http://schemas.microsoft.com/office/drawing/2014/main" id="{22BC03C0-72A6-CE5F-860E-11F26552F70C}"/>
              </a:ext>
            </a:extLst>
          </p:cNvPr>
          <p:cNvCxnSpPr/>
          <p:nvPr/>
        </p:nvCxnSpPr>
        <p:spPr>
          <a:xfrm>
            <a:off x="553456" y="1334125"/>
            <a:ext cx="0" cy="484182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35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1988F-FC0F-DA83-8192-72AD7C1165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212D06-3BA2-A1AF-0CAF-1FB30D6D0A4F}"/>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6EF2DB-12A2-1667-924A-79287D6AF45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52ED01-8A9D-32FE-5BF8-DEA2FAB79AC7}"/>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2</a:t>
            </a:r>
          </a:p>
        </p:txBody>
      </p:sp>
      <p:sp>
        <p:nvSpPr>
          <p:cNvPr id="3" name="Content Placeholder 2">
            <a:extLst>
              <a:ext uri="{FF2B5EF4-FFF2-40B4-BE49-F238E27FC236}">
                <a16:creationId xmlns:a16="http://schemas.microsoft.com/office/drawing/2014/main" id="{F36C7C07-32FF-BEB5-DA2D-F38A2DE93EAC}"/>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Dyslexia just means that you find it hard to read.</a:t>
            </a:r>
          </a:p>
        </p:txBody>
      </p:sp>
      <p:sp>
        <p:nvSpPr>
          <p:cNvPr id="5" name="Rounded Rectangle 4">
            <a:extLst>
              <a:ext uri="{FF2B5EF4-FFF2-40B4-BE49-F238E27FC236}">
                <a16:creationId xmlns:a16="http://schemas.microsoft.com/office/drawing/2014/main" id="{D2558E4D-EB2B-29A3-1FFA-6A527DC5CCC1}"/>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53A2D21C-5B9D-9AC3-1FBE-7983D80B7358}"/>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2F9ACF6C-46BD-512E-C09F-01ECF1EF2774}"/>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C2CE1453-229D-BEAB-AFBE-2E5B725F57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3210514"/>
            <a:ext cx="454891" cy="454891"/>
          </a:xfrm>
          <a:prstGeom prst="rect">
            <a:avLst/>
          </a:prstGeom>
        </p:spPr>
      </p:pic>
      <p:pic>
        <p:nvPicPr>
          <p:cNvPr id="15" name="tick" descr="Tick with solid fill">
            <a:extLst>
              <a:ext uri="{FF2B5EF4-FFF2-40B4-BE49-F238E27FC236}">
                <a16:creationId xmlns:a16="http://schemas.microsoft.com/office/drawing/2014/main" id="{A95C1C24-A357-0E6A-86B8-7870D28466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4168242"/>
            <a:ext cx="454891" cy="454891"/>
          </a:xfrm>
          <a:prstGeom prst="rect">
            <a:avLst/>
          </a:prstGeom>
        </p:spPr>
      </p:pic>
      <p:sp>
        <p:nvSpPr>
          <p:cNvPr id="16" name="falseCircle">
            <a:extLst>
              <a:ext uri="{FF2B5EF4-FFF2-40B4-BE49-F238E27FC236}">
                <a16:creationId xmlns:a16="http://schemas.microsoft.com/office/drawing/2014/main" id="{62D77F45-296A-F6D0-59FD-8BA4771181AC}"/>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93FE8038-B03D-4F92-A898-A70006B4AFE5}"/>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0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EB68-4CB2-37FE-AC4A-65F908098D8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A7B139-4112-721F-F5F9-BCEAE143645C}"/>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Dyslexia makes it harder for some people to read, write and spell. It might also be harder to remember things such as homework that has been set, or the date that you need to hand it in.</a:t>
            </a:r>
          </a:p>
          <a:p>
            <a:pPr marL="0" indent="0">
              <a:lnSpc>
                <a:spcPct val="110000"/>
              </a:lnSpc>
              <a:buNone/>
            </a:pPr>
            <a:endParaRPr lang="en-GB" sz="2000" dirty="0">
              <a:solidFill>
                <a:srgbClr val="005987"/>
              </a:solidFill>
              <a:effectLst/>
              <a:latin typeface="Century Gothic" panose="020B0502020202020204" pitchFamily="34" charset="0"/>
            </a:endParaRPr>
          </a:p>
        </p:txBody>
      </p:sp>
      <p:sp>
        <p:nvSpPr>
          <p:cNvPr id="5" name="Rectangle 4">
            <a:extLst>
              <a:ext uri="{FF2B5EF4-FFF2-40B4-BE49-F238E27FC236}">
                <a16:creationId xmlns:a16="http://schemas.microsoft.com/office/drawing/2014/main" id="{2EB366B1-8E02-73E5-0AF8-681A5D873588}"/>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35E4197-A2CF-266C-ADA7-3531FB5413AD}"/>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False</a:t>
            </a:r>
          </a:p>
        </p:txBody>
      </p:sp>
      <p:pic>
        <p:nvPicPr>
          <p:cNvPr id="6" name="Picture 5">
            <a:extLst>
              <a:ext uri="{FF2B5EF4-FFF2-40B4-BE49-F238E27FC236}">
                <a16:creationId xmlns:a16="http://schemas.microsoft.com/office/drawing/2014/main" id="{80DDEA95-B8DE-5A44-9FF4-334A6BD0868B}"/>
              </a:ext>
            </a:extLst>
          </p:cNvPr>
          <p:cNvPicPr>
            <a:picLocks noChangeAspect="1"/>
          </p:cNvPicPr>
          <p:nvPr/>
        </p:nvPicPr>
        <p:blipFill>
          <a:blip r:embed="rId2"/>
          <a:stretch>
            <a:fillRect/>
          </a:stretch>
        </p:blipFill>
        <p:spPr>
          <a:xfrm>
            <a:off x="1034006" y="2139868"/>
            <a:ext cx="2717800" cy="2400300"/>
          </a:xfrm>
          <a:prstGeom prst="rect">
            <a:avLst/>
          </a:prstGeom>
        </p:spPr>
      </p:pic>
      <p:cxnSp>
        <p:nvCxnSpPr>
          <p:cNvPr id="8" name="Straight Connector 7">
            <a:extLst>
              <a:ext uri="{FF2B5EF4-FFF2-40B4-BE49-F238E27FC236}">
                <a16:creationId xmlns:a16="http://schemas.microsoft.com/office/drawing/2014/main" id="{B65F165F-87DD-81A0-C0C9-B7F32E46A5C0}"/>
              </a:ext>
            </a:extLst>
          </p:cNvPr>
          <p:cNvCxnSpPr/>
          <p:nvPr/>
        </p:nvCxnSpPr>
        <p:spPr>
          <a:xfrm>
            <a:off x="553456" y="1334125"/>
            <a:ext cx="0" cy="484182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97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19E02-D8B2-0C1C-9D22-C3AED44DB8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0F27E9-AAFB-CC6A-0C5D-CA4AD514AEB9}"/>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6A369D6-B958-BB34-2D00-F89004C117B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3EB67C-375B-76B3-8F53-01E1D5AF066E}"/>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3</a:t>
            </a:r>
          </a:p>
        </p:txBody>
      </p:sp>
      <p:sp>
        <p:nvSpPr>
          <p:cNvPr id="3" name="Content Placeholder 2">
            <a:extLst>
              <a:ext uri="{FF2B5EF4-FFF2-40B4-BE49-F238E27FC236}">
                <a16:creationId xmlns:a16="http://schemas.microsoft.com/office/drawing/2014/main" id="{7103CF05-9F53-162F-D405-65EAA82B40B4}"/>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Every dyslexic person has the same strengths and challenges:</a:t>
            </a:r>
          </a:p>
        </p:txBody>
      </p:sp>
      <p:sp>
        <p:nvSpPr>
          <p:cNvPr id="5" name="Rounded Rectangle 4">
            <a:extLst>
              <a:ext uri="{FF2B5EF4-FFF2-40B4-BE49-F238E27FC236}">
                <a16:creationId xmlns:a16="http://schemas.microsoft.com/office/drawing/2014/main" id="{EEA5C35E-DF6C-AEA6-4545-395BF2844C9F}"/>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65704607-4B30-7CFE-90F4-9B8E58C700E5}"/>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4157B706-E5AA-8AAC-A536-EEBAF319457D}"/>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92A4E3EE-CF3E-0A88-38A6-26925C1F7E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3210514"/>
            <a:ext cx="454891" cy="454891"/>
          </a:xfrm>
          <a:prstGeom prst="rect">
            <a:avLst/>
          </a:prstGeom>
        </p:spPr>
      </p:pic>
      <p:pic>
        <p:nvPicPr>
          <p:cNvPr id="15" name="tick" descr="Tick with solid fill">
            <a:extLst>
              <a:ext uri="{FF2B5EF4-FFF2-40B4-BE49-F238E27FC236}">
                <a16:creationId xmlns:a16="http://schemas.microsoft.com/office/drawing/2014/main" id="{1B29E848-6774-6E7D-5734-3CC4CB133E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4168242"/>
            <a:ext cx="454891" cy="454891"/>
          </a:xfrm>
          <a:prstGeom prst="rect">
            <a:avLst/>
          </a:prstGeom>
        </p:spPr>
      </p:pic>
      <p:sp>
        <p:nvSpPr>
          <p:cNvPr id="16" name="falseCircle">
            <a:extLst>
              <a:ext uri="{FF2B5EF4-FFF2-40B4-BE49-F238E27FC236}">
                <a16:creationId xmlns:a16="http://schemas.microsoft.com/office/drawing/2014/main" id="{FFF32F19-10E6-E009-ED5D-3065FF05639B}"/>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899B27C3-23BB-711D-D01E-1FDE6299F881}"/>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230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4B314-8BA8-C619-8EA2-C1213614A52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123BFB-A1FF-A413-A28A-2B257FD1CCC6}"/>
              </a:ext>
            </a:extLst>
          </p:cNvPr>
          <p:cNvSpPr>
            <a:spLocks noGrp="1"/>
          </p:cNvSpPr>
          <p:nvPr>
            <p:ph sz="half" idx="2"/>
          </p:nvPr>
        </p:nvSpPr>
        <p:spPr>
          <a:xfrm>
            <a:off x="5484271" y="2222338"/>
            <a:ext cx="5673723" cy="4635661"/>
          </a:xfrm>
        </p:spPr>
        <p:txBody>
          <a:bodyPr>
            <a:normAutofit/>
          </a:bodyPr>
          <a:lstStyle/>
          <a:p>
            <a:pPr marL="0" indent="0">
              <a:lnSpc>
                <a:spcPct val="110000"/>
              </a:lnSpc>
              <a:buNone/>
            </a:pPr>
            <a:r>
              <a:rPr lang="en-GB" sz="2000" dirty="0">
                <a:solidFill>
                  <a:srgbClr val="005987"/>
                </a:solidFill>
                <a:effectLst/>
                <a:latin typeface="Century Gothic" panose="020B0502020202020204" pitchFamily="34" charset="0"/>
              </a:rPr>
              <a:t>In the same way that all of us are unique. Dyslexia is different for everyone. Each person has their own strengths and challenges.</a:t>
            </a:r>
          </a:p>
        </p:txBody>
      </p:sp>
      <p:sp>
        <p:nvSpPr>
          <p:cNvPr id="5" name="Rectangle 4">
            <a:extLst>
              <a:ext uri="{FF2B5EF4-FFF2-40B4-BE49-F238E27FC236}">
                <a16:creationId xmlns:a16="http://schemas.microsoft.com/office/drawing/2014/main" id="{45E76656-8D4B-A736-166D-E482498FC0D6}"/>
              </a:ext>
            </a:extLst>
          </p:cNvPr>
          <p:cNvSpPr/>
          <p:nvPr/>
        </p:nvSpPr>
        <p:spPr>
          <a:xfrm>
            <a:off x="0" y="0"/>
            <a:ext cx="5181600" cy="6858000"/>
          </a:xfrm>
          <a:prstGeom prst="rect">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FE32DE-3D74-7CA3-807E-6054D3DB7C66}"/>
              </a:ext>
            </a:extLst>
          </p:cNvPr>
          <p:cNvSpPr txBox="1">
            <a:spLocks/>
          </p:cNvSpPr>
          <p:nvPr/>
        </p:nvSpPr>
        <p:spPr>
          <a:xfrm>
            <a:off x="553456" y="154912"/>
            <a:ext cx="46281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False</a:t>
            </a:r>
          </a:p>
        </p:txBody>
      </p:sp>
      <p:pic>
        <p:nvPicPr>
          <p:cNvPr id="3" name="Picture 2">
            <a:extLst>
              <a:ext uri="{FF2B5EF4-FFF2-40B4-BE49-F238E27FC236}">
                <a16:creationId xmlns:a16="http://schemas.microsoft.com/office/drawing/2014/main" id="{27DDF2D3-E177-2D88-84E2-E06186F6FE6A}"/>
              </a:ext>
            </a:extLst>
          </p:cNvPr>
          <p:cNvPicPr>
            <a:picLocks noChangeAspect="1"/>
          </p:cNvPicPr>
          <p:nvPr/>
        </p:nvPicPr>
        <p:blipFill>
          <a:blip r:embed="rId2"/>
          <a:stretch>
            <a:fillRect/>
          </a:stretch>
        </p:blipFill>
        <p:spPr>
          <a:xfrm>
            <a:off x="1034006" y="1911268"/>
            <a:ext cx="2616200" cy="2628900"/>
          </a:xfrm>
          <a:prstGeom prst="rect">
            <a:avLst/>
          </a:prstGeom>
        </p:spPr>
      </p:pic>
    </p:spTree>
    <p:extLst>
      <p:ext uri="{BB962C8B-B14F-4D97-AF65-F5344CB8AC3E}">
        <p14:creationId xmlns:p14="http://schemas.microsoft.com/office/powerpoint/2010/main" val="265050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2795C-8CFC-360D-00FA-4B41DB90B82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E43F51-7325-738B-BBC2-8619B3F4F14A}"/>
              </a:ext>
            </a:extLst>
          </p:cNvPr>
          <p:cNvSpPr/>
          <p:nvPr/>
        </p:nvSpPr>
        <p:spPr>
          <a:xfrm>
            <a:off x="0" y="0"/>
            <a:ext cx="12192000" cy="6858000"/>
          </a:xfrm>
          <a:prstGeom prst="rect">
            <a:avLst/>
          </a:prstGeom>
          <a:solidFill>
            <a:srgbClr val="FFB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E35377-252B-DEA8-BAEC-1988A8BF071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92F8F2-57C6-1975-6C57-CBECD77A4789}"/>
              </a:ext>
            </a:extLst>
          </p:cNvPr>
          <p:cNvSpPr>
            <a:spLocks noGrp="1"/>
          </p:cNvSpPr>
          <p:nvPr>
            <p:ph type="title"/>
          </p:nvPr>
        </p:nvSpPr>
        <p:spPr/>
        <p:txBody>
          <a:bodyPr/>
          <a:lstStyle/>
          <a:p>
            <a:r>
              <a:rPr lang="en-US" dirty="0">
                <a:solidFill>
                  <a:srgbClr val="C9108D"/>
                </a:solidFill>
                <a:latin typeface="Century Gothic" panose="020B0502020202020204" pitchFamily="34" charset="0"/>
              </a:rPr>
              <a:t>Question 4</a:t>
            </a:r>
          </a:p>
        </p:txBody>
      </p:sp>
      <p:sp>
        <p:nvSpPr>
          <p:cNvPr id="3" name="Content Placeholder 2">
            <a:extLst>
              <a:ext uri="{FF2B5EF4-FFF2-40B4-BE49-F238E27FC236}">
                <a16:creationId xmlns:a16="http://schemas.microsoft.com/office/drawing/2014/main" id="{EF8D0A7A-2B1C-1969-C9FE-495B04AC6F79}"/>
              </a:ext>
            </a:extLst>
          </p:cNvPr>
          <p:cNvSpPr>
            <a:spLocks noGrp="1"/>
          </p:cNvSpPr>
          <p:nvPr>
            <p:ph idx="1"/>
          </p:nvPr>
        </p:nvSpPr>
        <p:spPr/>
        <p:txBody>
          <a:bodyPr>
            <a:normAutofit/>
          </a:bodyPr>
          <a:lstStyle/>
          <a:p>
            <a:pPr marL="0" indent="0">
              <a:lnSpc>
                <a:spcPct val="100000"/>
              </a:lnSpc>
              <a:buNone/>
            </a:pPr>
            <a:r>
              <a:rPr lang="en-GB" sz="2400" dirty="0">
                <a:solidFill>
                  <a:srgbClr val="77216F"/>
                </a:solidFill>
                <a:effectLst/>
                <a:latin typeface="Century Gothic" panose="020B0502020202020204" pitchFamily="34" charset="0"/>
              </a:rPr>
              <a:t>People with dyslexia can be amazing puzzle solvers and creative thinkers (kind of like detectives or inventors!)</a:t>
            </a:r>
          </a:p>
        </p:txBody>
      </p:sp>
      <p:sp>
        <p:nvSpPr>
          <p:cNvPr id="5" name="Rounded Rectangle 4">
            <a:extLst>
              <a:ext uri="{FF2B5EF4-FFF2-40B4-BE49-F238E27FC236}">
                <a16:creationId xmlns:a16="http://schemas.microsoft.com/office/drawing/2014/main" id="{445876AC-F82D-EE58-B455-C20DB39CE808}"/>
              </a:ext>
            </a:extLst>
          </p:cNvPr>
          <p:cNvSpPr/>
          <p:nvPr/>
        </p:nvSpPr>
        <p:spPr>
          <a:xfrm>
            <a:off x="2115207" y="3048054"/>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True</a:t>
            </a:r>
          </a:p>
        </p:txBody>
      </p:sp>
      <p:sp>
        <p:nvSpPr>
          <p:cNvPr id="11" name="Rounded Rectangle 10">
            <a:extLst>
              <a:ext uri="{FF2B5EF4-FFF2-40B4-BE49-F238E27FC236}">
                <a16:creationId xmlns:a16="http://schemas.microsoft.com/office/drawing/2014/main" id="{646EABE4-7B6C-E179-53D8-39DB452D491A}"/>
              </a:ext>
            </a:extLst>
          </p:cNvPr>
          <p:cNvSpPr/>
          <p:nvPr/>
        </p:nvSpPr>
        <p:spPr>
          <a:xfrm>
            <a:off x="2115207" y="3993985"/>
            <a:ext cx="7961586" cy="767255"/>
          </a:xfrm>
          <a:prstGeom prst="roundRect">
            <a:avLst>
              <a:gd name="adj" fmla="val 50000"/>
            </a:avLst>
          </a:prstGeom>
          <a:solidFill>
            <a:srgbClr val="C9108D"/>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tIns="46800" rIns="90000" rtlCol="0" anchor="ctr"/>
          <a:lstStyle/>
          <a:p>
            <a:r>
              <a:rPr lang="en-US" sz="2400" dirty="0">
                <a:latin typeface="Century Gothic" panose="020B0502020202020204" pitchFamily="34" charset="0"/>
              </a:rPr>
              <a:t>False</a:t>
            </a:r>
          </a:p>
        </p:txBody>
      </p:sp>
      <p:sp>
        <p:nvSpPr>
          <p:cNvPr id="13" name="Reveal">
            <a:extLst>
              <a:ext uri="{FF2B5EF4-FFF2-40B4-BE49-F238E27FC236}">
                <a16:creationId xmlns:a16="http://schemas.microsoft.com/office/drawing/2014/main" id="{89234A62-D407-9737-0616-1BD014507145}"/>
              </a:ext>
            </a:extLst>
          </p:cNvPr>
          <p:cNvSpPr/>
          <p:nvPr/>
        </p:nvSpPr>
        <p:spPr>
          <a:xfrm>
            <a:off x="2115207" y="5243754"/>
            <a:ext cx="1889634" cy="450694"/>
          </a:xfrm>
          <a:prstGeom prst="roundRect">
            <a:avLst>
              <a:gd name="adj" fmla="val 50000"/>
            </a:avLst>
          </a:prstGeom>
          <a:solidFill>
            <a:srgbClr val="39D3F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rtlCol="0" anchor="ctr"/>
          <a:lstStyle/>
          <a:p>
            <a:pPr algn="ctr"/>
            <a:r>
              <a:rPr lang="en-US" sz="2000" dirty="0">
                <a:solidFill>
                  <a:srgbClr val="C9108D"/>
                </a:solidFill>
                <a:latin typeface="Century Gothic" panose="020B0502020202020204" pitchFamily="34" charset="0"/>
              </a:rPr>
              <a:t>REVEAL</a:t>
            </a:r>
          </a:p>
        </p:txBody>
      </p:sp>
      <p:pic>
        <p:nvPicPr>
          <p:cNvPr id="14" name="cross" descr="Close with solid fill">
            <a:extLst>
              <a:ext uri="{FF2B5EF4-FFF2-40B4-BE49-F238E27FC236}">
                <a16:creationId xmlns:a16="http://schemas.microsoft.com/office/drawing/2014/main" id="{58806920-5F07-84F6-84AC-7E787B40EE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6205" y="4156445"/>
            <a:ext cx="454891" cy="454891"/>
          </a:xfrm>
          <a:prstGeom prst="rect">
            <a:avLst/>
          </a:prstGeom>
        </p:spPr>
      </p:pic>
      <p:pic>
        <p:nvPicPr>
          <p:cNvPr id="15" name="tick" descr="Tick with solid fill">
            <a:extLst>
              <a:ext uri="{FF2B5EF4-FFF2-40B4-BE49-F238E27FC236}">
                <a16:creationId xmlns:a16="http://schemas.microsoft.com/office/drawing/2014/main" id="{E0C49333-A552-6133-CF14-5354DA3073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56205" y="3222311"/>
            <a:ext cx="454891" cy="454891"/>
          </a:xfrm>
          <a:prstGeom prst="rect">
            <a:avLst/>
          </a:prstGeom>
        </p:spPr>
      </p:pic>
      <p:sp>
        <p:nvSpPr>
          <p:cNvPr id="16" name="falseCircle">
            <a:extLst>
              <a:ext uri="{FF2B5EF4-FFF2-40B4-BE49-F238E27FC236}">
                <a16:creationId xmlns:a16="http://schemas.microsoft.com/office/drawing/2014/main" id="{325353BF-F1E6-22F0-8747-49DADCAB0507}"/>
              </a:ext>
            </a:extLst>
          </p:cNvPr>
          <p:cNvSpPr/>
          <p:nvPr/>
        </p:nvSpPr>
        <p:spPr>
          <a:xfrm>
            <a:off x="9417269" y="4106917"/>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ueCircle">
            <a:extLst>
              <a:ext uri="{FF2B5EF4-FFF2-40B4-BE49-F238E27FC236}">
                <a16:creationId xmlns:a16="http://schemas.microsoft.com/office/drawing/2014/main" id="{7A2399C4-11DD-F087-7995-C830E268EF6A}"/>
              </a:ext>
            </a:extLst>
          </p:cNvPr>
          <p:cNvSpPr/>
          <p:nvPr/>
        </p:nvSpPr>
        <p:spPr>
          <a:xfrm>
            <a:off x="9417269" y="3160986"/>
            <a:ext cx="536028" cy="5360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145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39D3FF"/>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10"/>
                                        <p:tgtEl>
                                          <p:spTgt spid="14"/>
                                        </p:tgtEl>
                                        <p:attrNameLst>
                                          <p:attrName>ppt_w</p:attrName>
                                        </p:attrNameLst>
                                      </p:cBhvr>
                                      <p:tavLst>
                                        <p:tav tm="0">
                                          <p:val>
                                            <p:strVal val="ppt_w"/>
                                          </p:val>
                                        </p:tav>
                                        <p:tav tm="100000">
                                          <p:val>
                                            <p:fltVal val="0"/>
                                          </p:val>
                                        </p:tav>
                                      </p:tavLst>
                                    </p:anim>
                                    <p:anim calcmode="lin" valueType="num">
                                      <p:cBhvr>
                                        <p:cTn id="16" dur="10"/>
                                        <p:tgtEl>
                                          <p:spTgt spid="14"/>
                                        </p:tgtEl>
                                        <p:attrNameLst>
                                          <p:attrName>ppt_h</p:attrName>
                                        </p:attrNameLst>
                                      </p:cBhvr>
                                      <p:tavLst>
                                        <p:tav tm="0">
                                          <p:val>
                                            <p:strVal val="ppt_h"/>
                                          </p:val>
                                        </p:tav>
                                        <p:tav tm="100000">
                                          <p:val>
                                            <p:fltVal val="0"/>
                                          </p:val>
                                        </p:tav>
                                      </p:tavLst>
                                    </p:anim>
                                    <p:animEffect transition="out" filter="fade">
                                      <p:cBhvr>
                                        <p:cTn id="17" dur="10"/>
                                        <p:tgtEl>
                                          <p:spTgt spid="14"/>
                                        </p:tgtEl>
                                      </p:cBhvr>
                                    </p:animEffect>
                                    <p:set>
                                      <p:cBhvr>
                                        <p:cTn id="18" dur="1" fill="hold">
                                          <p:stCondLst>
                                            <p:cond delay="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39D3FF"/>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10"/>
                                        <p:tgtEl>
                                          <p:spTgt spid="15"/>
                                        </p:tgtEl>
                                        <p:attrNameLst>
                                          <p:attrName>ppt_w</p:attrName>
                                        </p:attrNameLst>
                                      </p:cBhvr>
                                      <p:tavLst>
                                        <p:tav tm="0">
                                          <p:val>
                                            <p:strVal val="ppt_w"/>
                                          </p:val>
                                        </p:tav>
                                        <p:tav tm="100000">
                                          <p:val>
                                            <p:fltVal val="0"/>
                                          </p:val>
                                        </p:tav>
                                      </p:tavLst>
                                    </p:anim>
                                    <p:anim calcmode="lin" valueType="num">
                                      <p:cBhvr>
                                        <p:cTn id="33" dur="10"/>
                                        <p:tgtEl>
                                          <p:spTgt spid="15"/>
                                        </p:tgtEl>
                                        <p:attrNameLst>
                                          <p:attrName>ppt_h</p:attrName>
                                        </p:attrNameLst>
                                      </p:cBhvr>
                                      <p:tavLst>
                                        <p:tav tm="0">
                                          <p:val>
                                            <p:strVal val="ppt_h"/>
                                          </p:val>
                                        </p:tav>
                                        <p:tav tm="100000">
                                          <p:val>
                                            <p:fltVal val="0"/>
                                          </p:val>
                                        </p:tav>
                                      </p:tavLst>
                                    </p:anim>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17"/>
                                        </p:tgtEl>
                                        <p:attrNameLst>
                                          <p:attrName>ppt_w</p:attrName>
                                        </p:attrNameLst>
                                      </p:cBhvr>
                                      <p:tavLst>
                                        <p:tav tm="0">
                                          <p:val>
                                            <p:strVal val="ppt_w"/>
                                          </p:val>
                                        </p:tav>
                                        <p:tav tm="100000">
                                          <p:val>
                                            <p:fltVal val="0"/>
                                          </p:val>
                                        </p:tav>
                                      </p:tavLst>
                                    </p:anim>
                                    <p:anim calcmode="lin" valueType="num">
                                      <p:cBhvr>
                                        <p:cTn id="41" dur="500"/>
                                        <p:tgtEl>
                                          <p:spTgt spid="17"/>
                                        </p:tgtEl>
                                        <p:attrNameLst>
                                          <p:attrName>ppt_h</p:attrName>
                                        </p:attrNameLst>
                                      </p:cBhvr>
                                      <p:tavLst>
                                        <p:tav tm="0">
                                          <p:val>
                                            <p:strVal val="ppt_h"/>
                                          </p:val>
                                        </p:tav>
                                        <p:tav tm="100000">
                                          <p:val>
                                            <p:fltVal val="0"/>
                                          </p:val>
                                        </p:tav>
                                      </p:tavLst>
                                    </p:anim>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6" grpId="0" animBg="1"/>
      <p:bldP spid="16" grpId="1" animBg="1"/>
      <p:bldP spid="17" grpId="0" animBg="1"/>
      <p:bldP spid="1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001e29-0717-41db-9378-2291577f19ed" xsi:nil="true"/>
    <lcf76f155ced4ddcb4097134ff3c332f xmlns="31e93610-f409-4527-a5b6-465055e9a22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2AD44022B0C644AD52101E09FEDC9A" ma:contentTypeVersion="18" ma:contentTypeDescription="Create a new document." ma:contentTypeScope="" ma:versionID="a58b3ff38aacc8accc57fa16e4fb52cf">
  <xsd:schema xmlns:xsd="http://www.w3.org/2001/XMLSchema" xmlns:xs="http://www.w3.org/2001/XMLSchema" xmlns:p="http://schemas.microsoft.com/office/2006/metadata/properties" xmlns:ns2="31e93610-f409-4527-a5b6-465055e9a22b" xmlns:ns3="8f001e29-0717-41db-9378-2291577f19ed" targetNamespace="http://schemas.microsoft.com/office/2006/metadata/properties" ma:root="true" ma:fieldsID="26241693c19a6d3c68e339607bc5a366" ns2:_="" ns3:_="">
    <xsd:import namespace="31e93610-f409-4527-a5b6-465055e9a22b"/>
    <xsd:import namespace="8f001e29-0717-41db-9378-2291577f19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93610-f409-4527-a5b6-465055e9a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3df36c-9622-42a1-9a16-7c763d1c74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01e29-0717-41db-9378-2291577f19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6174e1-a940-424d-bceb-f33333b38545}" ma:internalName="TaxCatchAll" ma:showField="CatchAllData" ma:web="8f001e29-0717-41db-9378-2291577f19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66C0A6-66D6-4A7D-AC8C-CC2123E06DED}">
  <ds:schemaRefs>
    <ds:schemaRef ds:uri="http://schemas.microsoft.com/office/2006/metadata/properties"/>
    <ds:schemaRef ds:uri="http://schemas.microsoft.com/office/infopath/2007/PartnerControls"/>
    <ds:schemaRef ds:uri="8f001e29-0717-41db-9378-2291577f19ed"/>
    <ds:schemaRef ds:uri="31e93610-f409-4527-a5b6-465055e9a22b"/>
  </ds:schemaRefs>
</ds:datastoreItem>
</file>

<file path=customXml/itemProps2.xml><?xml version="1.0" encoding="utf-8"?>
<ds:datastoreItem xmlns:ds="http://schemas.openxmlformats.org/officeDocument/2006/customXml" ds:itemID="{09703573-3D15-4515-8A01-9ACC362C55AD}">
  <ds:schemaRefs>
    <ds:schemaRef ds:uri="http://schemas.microsoft.com/sharepoint/v3/contenttype/forms"/>
  </ds:schemaRefs>
</ds:datastoreItem>
</file>

<file path=customXml/itemProps3.xml><?xml version="1.0" encoding="utf-8"?>
<ds:datastoreItem xmlns:ds="http://schemas.openxmlformats.org/officeDocument/2006/customXml" ds:itemID="{C53637EE-82E2-4950-8E7E-B1BA9CC5C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93610-f409-4527-a5b6-465055e9a22b"/>
    <ds:schemaRef ds:uri="8f001e29-0717-41db-9378-2291577f19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2320</TotalTime>
  <Words>589</Words>
  <Application>Microsoft Office PowerPoint</Application>
  <PresentationFormat>Widescreen</PresentationFormat>
  <Paragraphs>82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Dyslexia Awareness Week (#DAW25)</vt:lpstr>
      <vt:lpstr>Question 1</vt:lpstr>
      <vt:lpstr>Dyslexia affects 1 in 10 people.</vt:lpstr>
      <vt:lpstr>Question 2</vt:lpstr>
      <vt:lpstr>PowerPoint Presentation</vt:lpstr>
      <vt:lpstr>Question 3</vt:lpstr>
      <vt:lpstr>PowerPoint Presentation</vt:lpstr>
      <vt:lpstr>Question 4</vt:lpstr>
      <vt:lpstr>PowerPoint Presentation</vt:lpstr>
      <vt:lpstr>Question 5</vt:lpstr>
      <vt:lpstr>PowerPoint Presentation</vt:lpstr>
      <vt:lpstr>Question 6</vt:lpstr>
      <vt:lpstr>PowerPoint Presentation</vt:lpstr>
      <vt:lpstr>Question 7</vt:lpstr>
      <vt:lpstr>PowerPoint Presentation</vt:lpstr>
      <vt:lpstr>Question 8</vt:lpstr>
      <vt:lpstr>PowerPoint Presentation</vt:lpstr>
      <vt:lpstr>Question 9</vt:lpstr>
      <vt:lpstr>PowerPoint Presentation</vt:lpstr>
      <vt:lpstr>Question 10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Jenny Steele</dc:creator>
  <cp:lastModifiedBy>Jenny Steele</cp:lastModifiedBy>
  <cp:revision>39</cp:revision>
  <dcterms:created xsi:type="dcterms:W3CDTF">2025-08-14T09:32:43Z</dcterms:created>
  <dcterms:modified xsi:type="dcterms:W3CDTF">2025-09-29T12:19:52Z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0x010100CB2AD44022B0C644AD52101E09FEDC9A</vt:lpwstr>
  </property>
</Properties>
</file>