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0" r:id="rId6"/>
    <p:sldId id="293" r:id="rId7"/>
    <p:sldId id="294" r:id="rId8"/>
    <p:sldId id="295" r:id="rId9"/>
    <p:sldId id="262" r:id="rId10"/>
    <p:sldId id="296" r:id="rId11"/>
    <p:sldId id="297" r:id="rId12"/>
    <p:sldId id="298" r:id="rId13"/>
    <p:sldId id="299" r:id="rId14"/>
    <p:sldId id="290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8"/>
    <a:srgbClr val="3CAE4A"/>
    <a:srgbClr val="D2F39D"/>
    <a:srgbClr val="C9108D"/>
    <a:srgbClr val="FFBEE0"/>
    <a:srgbClr val="39D3FF"/>
    <a:srgbClr val="183B4E"/>
    <a:srgbClr val="085783"/>
    <a:srgbClr val="005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C3E87-C9CC-6FF2-90E2-9BBABF5624EE}" v="46" dt="2025-09-29T08:39:50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/>
    <p:restoredTop sz="94773"/>
  </p:normalViewPr>
  <p:slideViewPr>
    <p:cSldViewPr snapToGrid="0" showGuides="1">
      <p:cViewPr varScale="1">
        <p:scale>
          <a:sx n="107" d="100"/>
          <a:sy n="107" d="100"/>
        </p:scale>
        <p:origin x="168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E7494-84B5-B545-89D8-F8C274706592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9169F-23D0-204B-A68F-C948D5CF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8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164BF-483C-D654-3B52-5D49B3D8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7E35B-A12A-58CD-6D59-F95197BDE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14C66-6010-B8A4-DFF8-EA4CC4301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E11B2-8145-7988-DBF6-E58C2BB7F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4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97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9169F-23D0-204B-A68F-C948D5CF1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5183D-D6B6-B306-6C58-659C58B4E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F114A-7F6A-636D-6601-D9D65050C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656F6-4965-0643-1235-74020357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7834-3102-8231-374C-4E720328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BABD9-A970-E648-A2D0-4B612663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384D-47A5-12C9-64C3-C7BE08BD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AA06A-681F-7CBC-D02B-0F6DF57A0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DF795-0C3F-BD61-1F20-59CC35D7E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D96D2-38EF-4DA6-6E93-E3413B63A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BF583-C240-2AC9-B0BF-0AEFBCC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0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E5DDFE-9C81-B240-E28A-FD5F190A4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EFE8D-D5C1-EB3A-EB18-85EB66987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FD481-6611-AABA-72F4-CCA4D129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4084-A30D-D19E-51AE-7B3CE681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3ADF4-A136-BF50-EE5D-6667C087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2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B32F-5265-238C-8914-F5F9C045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9B574-02AD-6EBF-CA15-BDF8DC00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4402-50B2-1BA1-7112-D936AAA6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86839-EA66-9026-41C1-FE1D93EF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701B0-3868-F817-0CB8-899A07D6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8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438E-95EE-3DD3-CFA0-48074BAC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D92A4-9B07-254A-6CFF-4F5067194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3994A-16CD-4880-0A34-53756F47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198D4-EB89-1FDF-7DF6-613D9D67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25EA-08E9-39F6-3AAE-CED407DF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EC5A-C60E-DE62-9490-0369BAF3E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FBC4E-C25D-67F8-CDBD-044246895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4CEFF-C212-8739-A78F-F6AE7022F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C06EB-2827-2242-6DB9-BAF2D5ED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B319B-8782-83D7-A2D2-A8B59DC1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5A116-2D2B-F4B8-C48F-B20CF5DB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D9C75-51EF-2A16-61F7-5B7507F0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A5740-321F-4161-2FB8-681904975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AC29F-7570-71CB-2201-302A6A35E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B41D8-D650-B9F7-94DE-3503FDD9B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11F80-B746-82F7-D2F4-4490E42BD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63D69-0055-00DB-1CBA-651E099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2DAD7-22B7-5519-D004-2A3F81B4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BF4230-6AA6-6F8C-EA69-D549E168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5ED8-F190-7A0D-536A-FCB11F5B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659E0-74A2-F1AC-1FC2-24B6EE7C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67BBE-2B64-7129-D842-837DF2D5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CF382-CF29-DB13-5F40-5D1799BDC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1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C2229-A023-590A-244B-0877D30C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3AA21-318C-8F38-762D-A72789D6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84324-5222-4D7A-A702-ADDF8A12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7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A691F-2205-DFEF-8F01-42AEB045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723E-E067-F17F-4F57-BB7BB537D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7337A-AA34-670E-6590-0CED861E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58825-FD80-E6A4-D68F-A41CFCDE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F892-A610-F29D-9234-44FC755E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E5C55-0DC4-C709-29B1-008F082B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5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322E-7241-629D-376D-DDCC95E3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66395-0712-BD92-3DAF-6E3303FAB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028E-5209-1CF3-D3FC-5E1B9287B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F0CA2-DC8D-83ED-C5BC-6AD7A591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D5E52-9ADD-F16F-6358-32E4C765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F30EA-7C7F-871D-4907-9D3DAAB7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1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68211-AAE4-B4A0-6631-E6E6EF86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94EB-1EA5-12C8-20F5-1C93E42D7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D9DA4-9A0F-F6CC-D831-4F69B84CA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76FF17-A3B7-9E44-AE39-8CCBC19E63F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548F-920C-CABE-2105-272900CE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06FE3-55D3-6164-6924-D621278F4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A74839-5188-0746-B22E-F7D45D46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adyslexia.org.uk/services/dyslexia-friendly-awards/becoming-a-dyslexia-friendly-workplace/workplace-dyslexia-friendly-pled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9F9F62A3-6257-1A35-FC20-2C461AD26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5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59B9A-EA4F-142F-F1C2-57EA7A47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8B188CE-8AF3-E9B9-68DA-7CE727E482A8}"/>
              </a:ext>
            </a:extLst>
          </p:cNvPr>
          <p:cNvSpPr/>
          <p:nvPr/>
        </p:nvSpPr>
        <p:spPr>
          <a:xfrm>
            <a:off x="4232563" y="1896059"/>
            <a:ext cx="7197437" cy="481983"/>
          </a:xfrm>
          <a:prstGeom prst="roundRect">
            <a:avLst/>
          </a:prstGeom>
          <a:solidFill>
            <a:srgbClr val="3CAE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31DDD-59A0-3A25-D67A-F50065E08223}"/>
              </a:ext>
            </a:extLst>
          </p:cNvPr>
          <p:cNvSpPr txBox="1"/>
          <p:nvPr/>
        </p:nvSpPr>
        <p:spPr>
          <a:xfrm>
            <a:off x="4582931" y="1935594"/>
            <a:ext cx="518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Workplace needs assessments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C59E00D-8F92-61C3-E23B-A38DFFD7D3E2}"/>
              </a:ext>
            </a:extLst>
          </p:cNvPr>
          <p:cNvSpPr/>
          <p:nvPr/>
        </p:nvSpPr>
        <p:spPr>
          <a:xfrm>
            <a:off x="4264907" y="3678555"/>
            <a:ext cx="7087033" cy="486112"/>
          </a:xfrm>
          <a:prstGeom prst="roundRect">
            <a:avLst/>
          </a:prstGeom>
          <a:solidFill>
            <a:srgbClr val="007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1FBF79-B59C-B0B6-4339-8FC4CF201039}"/>
              </a:ext>
            </a:extLst>
          </p:cNvPr>
          <p:cNvSpPr txBox="1"/>
          <p:nvPr/>
        </p:nvSpPr>
        <p:spPr>
          <a:xfrm>
            <a:off x="4615275" y="3717185"/>
            <a:ext cx="496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Access to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80C2F-C731-4E95-EE6E-5205E1A8D5E4}"/>
              </a:ext>
            </a:extLst>
          </p:cNvPr>
          <p:cNvSpPr txBox="1"/>
          <p:nvPr/>
        </p:nvSpPr>
        <p:spPr>
          <a:xfrm>
            <a:off x="4615275" y="2393746"/>
            <a:ext cx="6736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Looks at specific roles and individual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Can be helpful in new 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Provided by private providers or Access to Work</a:t>
            </a:r>
          </a:p>
          <a:p>
            <a:endParaRPr lang="en-US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E99B83-AE22-097C-4478-24AC02FAAF7B}"/>
              </a:ext>
            </a:extLst>
          </p:cNvPr>
          <p:cNvSpPr txBox="1"/>
          <p:nvPr/>
        </p:nvSpPr>
        <p:spPr>
          <a:xfrm>
            <a:off x="4647618" y="4173299"/>
            <a:ext cx="5505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Publicly funded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Dyslexic individual applies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Carry out some assessments (may be phone-based)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Grants for AT, training, coaching and employer awareness training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926932-2CCE-7FA9-E053-CCEEB762D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2" y="2335704"/>
            <a:ext cx="193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0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8B06-7686-4526-AC83-18A843C8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440062D-80F9-E568-0198-FCD1B432970B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Ideas to help workplace tasks</a:t>
            </a:r>
          </a:p>
        </p:txBody>
      </p:sp>
      <p:pic>
        <p:nvPicPr>
          <p:cNvPr id="3" name="Picture 2" descr="A yellow post-it note&#10;&#10;AI-generated content may be incorrect.">
            <a:extLst>
              <a:ext uri="{FF2B5EF4-FFF2-40B4-BE49-F238E27FC236}">
                <a16:creationId xmlns:a16="http://schemas.microsoft.com/office/drawing/2014/main" id="{7FC5D637-1E04-E995-A445-A0B0112C6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62528">
            <a:off x="251746" y="1715533"/>
            <a:ext cx="4403271" cy="3893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6D29C8-9B68-911C-0B45-224BC37174D6}"/>
              </a:ext>
            </a:extLst>
          </p:cNvPr>
          <p:cNvSpPr txBox="1"/>
          <p:nvPr/>
        </p:nvSpPr>
        <p:spPr>
          <a:xfrm>
            <a:off x="5593101" y="1990929"/>
            <a:ext cx="70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Creating templates for report writing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C514C-25E1-C193-85F7-45DB72ADADB7}"/>
              </a:ext>
            </a:extLst>
          </p:cNvPr>
          <p:cNvSpPr txBox="1"/>
          <p:nvPr/>
        </p:nvSpPr>
        <p:spPr>
          <a:xfrm>
            <a:off x="5593101" y="2603237"/>
            <a:ext cx="742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Recording online meetings’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61016-E16E-1003-67F3-3D92F2755CF7}"/>
              </a:ext>
            </a:extLst>
          </p:cNvPr>
          <p:cNvSpPr txBox="1"/>
          <p:nvPr/>
        </p:nvSpPr>
        <p:spPr>
          <a:xfrm>
            <a:off x="5593101" y="3264036"/>
            <a:ext cx="668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Using transcription in Zoom or Teams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FD485-CDF7-B0E6-6003-A93076980181}"/>
              </a:ext>
            </a:extLst>
          </p:cNvPr>
          <p:cNvSpPr txBox="1"/>
          <p:nvPr/>
        </p:nvSpPr>
        <p:spPr>
          <a:xfrm>
            <a:off x="5593101" y="3880440"/>
            <a:ext cx="63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Providing agendas and documentation in advance</a:t>
            </a:r>
          </a:p>
        </p:txBody>
      </p:sp>
      <p:pic>
        <p:nvPicPr>
          <p:cNvPr id="17" name="Picture 16" descr="A white arrow in a circle&#10;&#10;AI-generated content may be incorrect.">
            <a:extLst>
              <a:ext uri="{FF2B5EF4-FFF2-40B4-BE49-F238E27FC236}">
                <a16:creationId xmlns:a16="http://schemas.microsoft.com/office/drawing/2014/main" id="{2A1F3424-A77A-CD5B-5A4A-92AFAA46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1898413"/>
            <a:ext cx="559160" cy="577081"/>
          </a:xfrm>
          <a:prstGeom prst="rect">
            <a:avLst/>
          </a:prstGeom>
        </p:spPr>
      </p:pic>
      <p:pic>
        <p:nvPicPr>
          <p:cNvPr id="18" name="Picture 17" descr="A white arrow in a circle&#10;&#10;AI-generated content may be incorrect.">
            <a:extLst>
              <a:ext uri="{FF2B5EF4-FFF2-40B4-BE49-F238E27FC236}">
                <a16:creationId xmlns:a16="http://schemas.microsoft.com/office/drawing/2014/main" id="{C05BCBBB-BFCF-72A1-6A07-2164A7BAD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2531583"/>
            <a:ext cx="559160" cy="577081"/>
          </a:xfrm>
          <a:prstGeom prst="rect">
            <a:avLst/>
          </a:prstGeom>
        </p:spPr>
      </p:pic>
      <p:pic>
        <p:nvPicPr>
          <p:cNvPr id="19" name="Picture 18" descr="A white arrow in a circle&#10;&#10;AI-generated content may be incorrect.">
            <a:extLst>
              <a:ext uri="{FF2B5EF4-FFF2-40B4-BE49-F238E27FC236}">
                <a16:creationId xmlns:a16="http://schemas.microsoft.com/office/drawing/2014/main" id="{C45F9E0F-6264-8182-C9CC-FA532FD81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3164753"/>
            <a:ext cx="559160" cy="577081"/>
          </a:xfrm>
          <a:prstGeom prst="rect">
            <a:avLst/>
          </a:prstGeom>
        </p:spPr>
      </p:pic>
      <p:pic>
        <p:nvPicPr>
          <p:cNvPr id="20" name="Picture 19" descr="A white arrow in a circle&#10;&#10;AI-generated content may be incorrect.">
            <a:extLst>
              <a:ext uri="{FF2B5EF4-FFF2-40B4-BE49-F238E27FC236}">
                <a16:creationId xmlns:a16="http://schemas.microsoft.com/office/drawing/2014/main" id="{9B107A1B-0496-E2FB-0F1A-5CB419272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3797923"/>
            <a:ext cx="559160" cy="577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D71703-1D3C-7DE5-D918-5B382096A8F1}"/>
              </a:ext>
            </a:extLst>
          </p:cNvPr>
          <p:cNvSpPr txBox="1"/>
          <p:nvPr/>
        </p:nvSpPr>
        <p:spPr>
          <a:xfrm>
            <a:off x="4976191" y="5289150"/>
            <a:ext cx="587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9108D"/>
                </a:solidFill>
                <a:latin typeface="Century Gothic" panose="020B0502020202020204" pitchFamily="34" charset="0"/>
              </a:rPr>
              <a:t>Many reasonable adjustments work for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9F497-CFEA-07DA-9A53-B487BDADF856}"/>
              </a:ext>
            </a:extLst>
          </p:cNvPr>
          <p:cNvSpPr txBox="1"/>
          <p:nvPr/>
        </p:nvSpPr>
        <p:spPr>
          <a:xfrm>
            <a:off x="5593101" y="4530749"/>
            <a:ext cx="63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Using diary reminders on phone or laptop</a:t>
            </a:r>
          </a:p>
        </p:txBody>
      </p:sp>
      <p:pic>
        <p:nvPicPr>
          <p:cNvPr id="4" name="Picture 3" descr="A white arrow in a circle&#10;&#10;AI-generated content may be incorrect.">
            <a:extLst>
              <a:ext uri="{FF2B5EF4-FFF2-40B4-BE49-F238E27FC236}">
                <a16:creationId xmlns:a16="http://schemas.microsoft.com/office/drawing/2014/main" id="{D6AD6F86-12A9-EFDF-04B1-630C8C2D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4431092"/>
            <a:ext cx="559160" cy="577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79C8F4-945A-F83C-E095-94BF1330F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0963">
            <a:off x="1277381" y="2415158"/>
            <a:ext cx="1808791" cy="20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54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E0998-BF26-7384-65BD-28BE3BBB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7275E9-6C88-7C85-EDA4-029D95DE3861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Ideas to help with concentration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CFC83-D8CE-2D53-9BF4-607A9F6E3FBC}"/>
              </a:ext>
            </a:extLst>
          </p:cNvPr>
          <p:cNvSpPr txBox="1"/>
          <p:nvPr/>
        </p:nvSpPr>
        <p:spPr>
          <a:xfrm>
            <a:off x="5583476" y="1998860"/>
            <a:ext cx="705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Turn off notifications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821C39-2CD2-FF80-9F76-D54537CD685C}"/>
              </a:ext>
            </a:extLst>
          </p:cNvPr>
          <p:cNvSpPr txBox="1"/>
          <p:nvPr/>
        </p:nvSpPr>
        <p:spPr>
          <a:xfrm>
            <a:off x="5583476" y="2588993"/>
            <a:ext cx="7423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Switch off Teams chat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9A3BE-F440-CDA5-2FF2-A79C6B56D35F}"/>
              </a:ext>
            </a:extLst>
          </p:cNvPr>
          <p:cNvSpPr txBox="1"/>
          <p:nvPr/>
        </p:nvSpPr>
        <p:spPr>
          <a:xfrm>
            <a:off x="5583476" y="3200395"/>
            <a:ext cx="668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Switch phone to voicemail or focus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3AD4FC-0F38-6744-6E47-52EEF1B549CB}"/>
              </a:ext>
            </a:extLst>
          </p:cNvPr>
          <p:cNvSpPr txBox="1"/>
          <p:nvPr/>
        </p:nvSpPr>
        <p:spPr>
          <a:xfrm>
            <a:off x="5583476" y="3807174"/>
            <a:ext cx="63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Use noise cancelling headphones</a:t>
            </a:r>
          </a:p>
        </p:txBody>
      </p:sp>
      <p:pic>
        <p:nvPicPr>
          <p:cNvPr id="17" name="Picture 16" descr="A white arrow in a circle&#10;&#10;AI-generated content may be incorrect.">
            <a:extLst>
              <a:ext uri="{FF2B5EF4-FFF2-40B4-BE49-F238E27FC236}">
                <a16:creationId xmlns:a16="http://schemas.microsoft.com/office/drawing/2014/main" id="{57EDE29E-9FE9-66B1-79FC-334901CDC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1900313"/>
            <a:ext cx="559160" cy="577081"/>
          </a:xfrm>
          <a:prstGeom prst="rect">
            <a:avLst/>
          </a:prstGeom>
        </p:spPr>
      </p:pic>
      <p:pic>
        <p:nvPicPr>
          <p:cNvPr id="18" name="Picture 17" descr="A white arrow in a circle&#10;&#10;AI-generated content may be incorrect.">
            <a:extLst>
              <a:ext uri="{FF2B5EF4-FFF2-40B4-BE49-F238E27FC236}">
                <a16:creationId xmlns:a16="http://schemas.microsoft.com/office/drawing/2014/main" id="{A2B3AE8A-BCB4-0C98-CCE8-47C6A1C6E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2508454"/>
            <a:ext cx="559160" cy="577081"/>
          </a:xfrm>
          <a:prstGeom prst="rect">
            <a:avLst/>
          </a:prstGeom>
        </p:spPr>
      </p:pic>
      <p:pic>
        <p:nvPicPr>
          <p:cNvPr id="19" name="Picture 18" descr="A white arrow in a circle&#10;&#10;AI-generated content may be incorrect.">
            <a:extLst>
              <a:ext uri="{FF2B5EF4-FFF2-40B4-BE49-F238E27FC236}">
                <a16:creationId xmlns:a16="http://schemas.microsoft.com/office/drawing/2014/main" id="{0C6EB50F-4FCF-84FE-0607-73CA13AD0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3118495"/>
            <a:ext cx="559160" cy="577081"/>
          </a:xfrm>
          <a:prstGeom prst="rect">
            <a:avLst/>
          </a:prstGeom>
        </p:spPr>
      </p:pic>
      <p:pic>
        <p:nvPicPr>
          <p:cNvPr id="20" name="Picture 19" descr="A white arrow in a circle&#10;&#10;AI-generated content may be incorrect.">
            <a:extLst>
              <a:ext uri="{FF2B5EF4-FFF2-40B4-BE49-F238E27FC236}">
                <a16:creationId xmlns:a16="http://schemas.microsoft.com/office/drawing/2014/main" id="{09F7C667-CB69-BD86-05D0-41924A2C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3728536"/>
            <a:ext cx="559160" cy="5770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5F1630-0567-0440-13BB-7ECAEF769E52}"/>
              </a:ext>
            </a:extLst>
          </p:cNvPr>
          <p:cNvSpPr txBox="1"/>
          <p:nvPr/>
        </p:nvSpPr>
        <p:spPr>
          <a:xfrm>
            <a:off x="5583476" y="4438233"/>
            <a:ext cx="630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Build in frequent rest breaks</a:t>
            </a:r>
          </a:p>
        </p:txBody>
      </p:sp>
      <p:pic>
        <p:nvPicPr>
          <p:cNvPr id="4" name="Picture 3" descr="A white arrow in a circle&#10;&#10;AI-generated content may be incorrect.">
            <a:extLst>
              <a:ext uri="{FF2B5EF4-FFF2-40B4-BE49-F238E27FC236}">
                <a16:creationId xmlns:a16="http://schemas.microsoft.com/office/drawing/2014/main" id="{50BB1FB7-057E-3C8B-6FF8-6B183E77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4338576"/>
            <a:ext cx="559160" cy="577081"/>
          </a:xfrm>
          <a:prstGeom prst="rect">
            <a:avLst/>
          </a:prstGeom>
        </p:spPr>
      </p:pic>
      <p:pic>
        <p:nvPicPr>
          <p:cNvPr id="11" name="Picture 10" descr="A white arrow in a circle&#10;&#10;AI-generated content may be incorrect.">
            <a:extLst>
              <a:ext uri="{FF2B5EF4-FFF2-40B4-BE49-F238E27FC236}">
                <a16:creationId xmlns:a16="http://schemas.microsoft.com/office/drawing/2014/main" id="{F85FE188-6149-DBBD-6A9D-7EA79348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1" y="1898413"/>
            <a:ext cx="559160" cy="577081"/>
          </a:xfrm>
          <a:prstGeom prst="rect">
            <a:avLst/>
          </a:prstGeom>
        </p:spPr>
      </p:pic>
      <p:pic>
        <p:nvPicPr>
          <p:cNvPr id="15" name="Picture 14" descr="A yellow post-it note&#10;&#10;AI-generated content may be incorrect.">
            <a:extLst>
              <a:ext uri="{FF2B5EF4-FFF2-40B4-BE49-F238E27FC236}">
                <a16:creationId xmlns:a16="http://schemas.microsoft.com/office/drawing/2014/main" id="{2A2406B9-49A6-27AA-5C70-8E80F525A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2528">
            <a:off x="251746" y="1715533"/>
            <a:ext cx="4403271" cy="38934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68AC1B-092C-0A38-BD73-E19F67C30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0963">
            <a:off x="1277381" y="2415158"/>
            <a:ext cx="1808791" cy="20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D0F5-3EBF-D7AC-F677-73312499F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91B793-4ADD-5CB2-D10B-015979D9265F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Support from Assistive Technology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CBFCCE-0F65-3306-181D-6BB4ECE9AB8A}"/>
              </a:ext>
            </a:extLst>
          </p:cNvPr>
          <p:cNvSpPr/>
          <p:nvPr/>
        </p:nvSpPr>
        <p:spPr>
          <a:xfrm>
            <a:off x="847493" y="1896059"/>
            <a:ext cx="3055434" cy="4381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een circle with a white outline of a book&#10;&#10;AI-generated content may be incorrect.">
            <a:extLst>
              <a:ext uri="{FF2B5EF4-FFF2-40B4-BE49-F238E27FC236}">
                <a16:creationId xmlns:a16="http://schemas.microsoft.com/office/drawing/2014/main" id="{AE56E347-DB22-852B-6B50-0B58803C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33" y="1969952"/>
            <a:ext cx="1172481" cy="121018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BBB025-5C52-D56F-83DB-39D17087C2CD}"/>
              </a:ext>
            </a:extLst>
          </p:cNvPr>
          <p:cNvSpPr txBox="1"/>
          <p:nvPr/>
        </p:nvSpPr>
        <p:spPr>
          <a:xfrm>
            <a:off x="2263314" y="2338041"/>
            <a:ext cx="139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3CAE4A"/>
                </a:solidFill>
                <a:latin typeface="Century Gothic" panose="020B0502020202020204" pitchFamily="34" charset="0"/>
              </a:rPr>
              <a:t>READING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8348D7-7F04-1394-C4BF-770C81C38EAD}"/>
              </a:ext>
            </a:extLst>
          </p:cNvPr>
          <p:cNvSpPr txBox="1"/>
          <p:nvPr/>
        </p:nvSpPr>
        <p:spPr>
          <a:xfrm>
            <a:off x="1090833" y="3180133"/>
            <a:ext cx="2568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AE4A"/>
                </a:solidFill>
                <a:latin typeface="Century Gothic" panose="020B0502020202020204" pitchFamily="34" charset="0"/>
              </a:rPr>
              <a:t>Use Assistive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AE4A"/>
                </a:solidFill>
                <a:latin typeface="Century Gothic" panose="020B0502020202020204" pitchFamily="34" charset="0"/>
              </a:rPr>
              <a:t>Reading 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AE4A"/>
                </a:solidFill>
                <a:latin typeface="Century Gothic" panose="020B0502020202020204" pitchFamily="34" charset="0"/>
              </a:rPr>
              <a:t>Screen colour changer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CAE4A"/>
                </a:solidFill>
                <a:latin typeface="Century Gothic" panose="020B0502020202020204" pitchFamily="34" charset="0"/>
              </a:rPr>
              <a:t>Webpage declutter function on google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104D193-B24D-5CBF-E173-BD87EE553330}"/>
              </a:ext>
            </a:extLst>
          </p:cNvPr>
          <p:cNvSpPr/>
          <p:nvPr/>
        </p:nvSpPr>
        <p:spPr>
          <a:xfrm>
            <a:off x="4033025" y="1896059"/>
            <a:ext cx="3055434" cy="4381291"/>
          </a:xfrm>
          <a:prstGeom prst="rect">
            <a:avLst/>
          </a:prstGeom>
          <a:ln>
            <a:solidFill>
              <a:srgbClr val="0079C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482D63-2303-A8AC-7EFC-C8F7E4924D93}"/>
              </a:ext>
            </a:extLst>
          </p:cNvPr>
          <p:cNvSpPr txBox="1"/>
          <p:nvPr/>
        </p:nvSpPr>
        <p:spPr>
          <a:xfrm>
            <a:off x="5448846" y="2338041"/>
            <a:ext cx="139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9C8"/>
                </a:solidFill>
                <a:latin typeface="Century Gothic" panose="020B0502020202020204" pitchFamily="34" charset="0"/>
              </a:rPr>
              <a:t>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F35C3D-BC10-A2DE-7CA7-2339C25F3FC9}"/>
              </a:ext>
            </a:extLst>
          </p:cNvPr>
          <p:cNvSpPr txBox="1"/>
          <p:nvPr/>
        </p:nvSpPr>
        <p:spPr>
          <a:xfrm>
            <a:off x="4276365" y="3180133"/>
            <a:ext cx="2568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Electronic calendars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Notes feature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Stories/ mnemonics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To do list apps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Mobile phone alarms/reminders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246A97"/>
                </a:solidFill>
                <a:latin typeface="Century Gothic" panose="020B0502020202020204" pitchFamily="34" charset="0"/>
              </a:rPr>
              <a:t>Post it note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FFCBDE-BFD1-D2A5-38EA-A4EA488432F3}"/>
              </a:ext>
            </a:extLst>
          </p:cNvPr>
          <p:cNvSpPr/>
          <p:nvPr/>
        </p:nvSpPr>
        <p:spPr>
          <a:xfrm>
            <a:off x="7218556" y="1896059"/>
            <a:ext cx="3055434" cy="3278107"/>
          </a:xfrm>
          <a:prstGeom prst="rect">
            <a:avLst/>
          </a:prstGeom>
          <a:ln>
            <a:solidFill>
              <a:srgbClr val="C9108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269E94-07BF-5269-5F16-14C97DC060D2}"/>
              </a:ext>
            </a:extLst>
          </p:cNvPr>
          <p:cNvSpPr txBox="1"/>
          <p:nvPr/>
        </p:nvSpPr>
        <p:spPr>
          <a:xfrm>
            <a:off x="8634377" y="2338041"/>
            <a:ext cx="139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9108D"/>
                </a:solidFill>
                <a:latin typeface="Century Gothic" panose="020B0502020202020204" pitchFamily="34" charset="0"/>
              </a:rPr>
              <a:t>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D54D88-B82F-CC52-08F7-C29716DAB037}"/>
              </a:ext>
            </a:extLst>
          </p:cNvPr>
          <p:cNvSpPr txBox="1"/>
          <p:nvPr/>
        </p:nvSpPr>
        <p:spPr>
          <a:xfrm>
            <a:off x="7461896" y="3180133"/>
            <a:ext cx="2568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C9108D"/>
                </a:solidFill>
                <a:latin typeface="Century Gothic" panose="020B0502020202020204" pitchFamily="34" charset="0"/>
              </a:rPr>
              <a:t>Touch typing skills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C9108D"/>
                </a:solidFill>
                <a:latin typeface="Century Gothic" panose="020B0502020202020204" pitchFamily="34" charset="0"/>
              </a:rPr>
              <a:t>Transcribe apps will help in virtual meetings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C9108D"/>
                </a:solidFill>
                <a:latin typeface="Century Gothic" panose="020B0502020202020204" pitchFamily="34" charset="0"/>
              </a:rPr>
              <a:t>Grammar apps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GB" sz="2000" dirty="0">
                <a:solidFill>
                  <a:srgbClr val="C9108D"/>
                </a:solidFill>
                <a:latin typeface="Century Gothic" panose="020B0502020202020204" pitchFamily="34" charset="0"/>
              </a:rPr>
              <a:t>Mind maps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2" name="Picture 21" descr="A blue circle with a white outline of a head with a check mark inside&#10;&#10;AI-generated content may be incorrect.">
            <a:extLst>
              <a:ext uri="{FF2B5EF4-FFF2-40B4-BE49-F238E27FC236}">
                <a16:creationId xmlns:a16="http://schemas.microsoft.com/office/drawing/2014/main" id="{43EB34C3-E001-A5F4-6242-1862BEB9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365" y="1969952"/>
            <a:ext cx="1172481" cy="1210181"/>
          </a:xfrm>
          <a:prstGeom prst="rect">
            <a:avLst/>
          </a:prstGeom>
        </p:spPr>
      </p:pic>
      <p:pic>
        <p:nvPicPr>
          <p:cNvPr id="24" name="Picture 23" descr="A white pen in a purple circle&#10;&#10;AI-generated content may be incorrect.">
            <a:extLst>
              <a:ext uri="{FF2B5EF4-FFF2-40B4-BE49-F238E27FC236}">
                <a16:creationId xmlns:a16="http://schemas.microsoft.com/office/drawing/2014/main" id="{8B303DE6-26FD-049E-B076-B5B04169D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896" y="1969952"/>
            <a:ext cx="1172481" cy="12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4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7E40-92B5-B9C5-4047-A542227E3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1949524-0B18-3F36-40A3-5A9840F36FEC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BDA workplace pledge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EB2C6-F133-1289-C09E-C4B6BCEDC187}"/>
              </a:ext>
            </a:extLst>
          </p:cNvPr>
          <p:cNvSpPr txBox="1"/>
          <p:nvPr/>
        </p:nvSpPr>
        <p:spPr>
          <a:xfrm>
            <a:off x="4976190" y="1700195"/>
            <a:ext cx="6296861" cy="418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Workplace Pledge is a practical, self-guided framework that helps organisations make meaningful and lasting change. 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Pledge gives you the tools to nurture a positive workplace culture and demonstrate real progress.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hlinkClick r:id="rId3"/>
              </a:rPr>
              <a:t>Find out more </a:t>
            </a:r>
            <a:endParaRPr lang="en-US" sz="2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 purple circle with white text and a check mark&#10;&#10;AI-generated content may be incorrect.">
            <a:extLst>
              <a:ext uri="{FF2B5EF4-FFF2-40B4-BE49-F238E27FC236}">
                <a16:creationId xmlns:a16="http://schemas.microsoft.com/office/drawing/2014/main" id="{E927D401-5852-53D9-D809-A40549CC2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2" y="1831730"/>
            <a:ext cx="3194540" cy="31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0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60F884C-AE27-1E40-AACB-38CA5F3A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7724-0456-67E6-07F6-FDCB5681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AD6A82-C02E-34E9-B101-58BBB7EF5DB1}"/>
              </a:ext>
            </a:extLst>
          </p:cNvPr>
          <p:cNvSpPr txBox="1"/>
          <p:nvPr/>
        </p:nvSpPr>
        <p:spPr>
          <a:xfrm>
            <a:off x="706582" y="1763991"/>
            <a:ext cx="7051964" cy="253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What is dyslexia?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How does it impact the workplace?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Is dyslexia a disability?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What are reasonable adjustments?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Methods of supporting dyslexia in the workplace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How the BDA can offer support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8D6BD-C888-F8C6-4953-7FC5369B4460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What we will cover</a:t>
            </a:r>
          </a:p>
        </p:txBody>
      </p:sp>
    </p:spTree>
    <p:extLst>
      <p:ext uri="{BB962C8B-B14F-4D97-AF65-F5344CB8AC3E}">
        <p14:creationId xmlns:p14="http://schemas.microsoft.com/office/powerpoint/2010/main" val="75179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9F3A-014C-1601-7F20-74E8336D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5CF8D8-FB43-04C2-8B7B-3CC87A509A81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What is dyslexia?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0817B-A3AF-9122-1EED-4FD0038E9434}"/>
              </a:ext>
            </a:extLst>
          </p:cNvPr>
          <p:cNvSpPr txBox="1"/>
          <p:nvPr/>
        </p:nvSpPr>
        <p:spPr>
          <a:xfrm>
            <a:off x="8922916" y="2072481"/>
            <a:ext cx="2210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All dyslexic individuals are very intelligent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C3416-56F8-A43A-151F-7C9B477D1089}"/>
              </a:ext>
            </a:extLst>
          </p:cNvPr>
          <p:cNvSpPr txBox="1"/>
          <p:nvPr/>
        </p:nvSpPr>
        <p:spPr>
          <a:xfrm>
            <a:off x="1095830" y="5039652"/>
            <a:ext cx="268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Dyslexia affects more boys than girls</a:t>
            </a:r>
          </a:p>
        </p:txBody>
      </p:sp>
      <p:pic>
        <p:nvPicPr>
          <p:cNvPr id="4" name="Picture 3" descr="A blue dna strand on a black background&#10;&#10;AI-generated content may be incorrect.">
            <a:extLst>
              <a:ext uri="{FF2B5EF4-FFF2-40B4-BE49-F238E27FC236}">
                <a16:creationId xmlns:a16="http://schemas.microsoft.com/office/drawing/2014/main" id="{B67E95CD-3964-8EE7-E6DB-482717F3A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4" y="1461319"/>
            <a:ext cx="905441" cy="1118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18C7C5-36F7-76E1-B51B-D6B232B81365}"/>
              </a:ext>
            </a:extLst>
          </p:cNvPr>
          <p:cNvSpPr txBox="1"/>
          <p:nvPr/>
        </p:nvSpPr>
        <p:spPr>
          <a:xfrm>
            <a:off x="1736203" y="1747777"/>
            <a:ext cx="405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Dyslexia is often hereditary and runs in families.</a:t>
            </a:r>
          </a:p>
        </p:txBody>
      </p:sp>
      <p:pic>
        <p:nvPicPr>
          <p:cNvPr id="11" name="Picture 10" descr="A blue outline of a book&#10;&#10;AI-generated content may be incorrect.">
            <a:extLst>
              <a:ext uri="{FF2B5EF4-FFF2-40B4-BE49-F238E27FC236}">
                <a16:creationId xmlns:a16="http://schemas.microsoft.com/office/drawing/2014/main" id="{BF9B93BF-3F95-71C7-AA00-5A38D743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9" y="2579401"/>
            <a:ext cx="1050309" cy="1296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D4807A-F763-6E97-9781-28D2E8527D75}"/>
              </a:ext>
            </a:extLst>
          </p:cNvPr>
          <p:cNvSpPr txBox="1"/>
          <p:nvPr/>
        </p:nvSpPr>
        <p:spPr>
          <a:xfrm>
            <a:off x="1736203" y="2873944"/>
            <a:ext cx="405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It impacts reading, writing, spelling and memory.</a:t>
            </a:r>
          </a:p>
        </p:txBody>
      </p:sp>
      <p:pic>
        <p:nvPicPr>
          <p:cNvPr id="25" name="Picture 24" descr="A blue line icon with a magnifying glass and a person in the center&#10;&#10;AI-generated content may be incorrect.">
            <a:extLst>
              <a:ext uri="{FF2B5EF4-FFF2-40B4-BE49-F238E27FC236}">
                <a16:creationId xmlns:a16="http://schemas.microsoft.com/office/drawing/2014/main" id="{4196590F-DBF4-CB00-0A71-438F8E1E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67" y="3697483"/>
            <a:ext cx="1176852" cy="14532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4EDEC6-5065-13CD-44FD-D1574730A5F5}"/>
              </a:ext>
            </a:extLst>
          </p:cNvPr>
          <p:cNvSpPr txBox="1"/>
          <p:nvPr/>
        </p:nvSpPr>
        <p:spPr>
          <a:xfrm>
            <a:off x="1736202" y="4035524"/>
            <a:ext cx="435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Each person with dyslexia has unique strengths and challenges.</a:t>
            </a:r>
          </a:p>
        </p:txBody>
      </p:sp>
      <p:pic>
        <p:nvPicPr>
          <p:cNvPr id="31" name="Picture 30" descr="A blue puzzle piece in a square&#10;&#10;AI-generated content may be incorrect.">
            <a:extLst>
              <a:ext uri="{FF2B5EF4-FFF2-40B4-BE49-F238E27FC236}">
                <a16:creationId xmlns:a16="http://schemas.microsoft.com/office/drawing/2014/main" id="{DE705084-7E9E-1755-6112-80585C1C7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98" y="2497620"/>
            <a:ext cx="1176852" cy="1453234"/>
          </a:xfrm>
          <a:prstGeom prst="rect">
            <a:avLst/>
          </a:prstGeom>
        </p:spPr>
      </p:pic>
      <p:pic>
        <p:nvPicPr>
          <p:cNvPr id="34" name="Picture 33" descr="A blue line drawing of a gear with arrows around it&#10;&#10;AI-generated content may be incorrect.">
            <a:extLst>
              <a:ext uri="{FF2B5EF4-FFF2-40B4-BE49-F238E27FC236}">
                <a16:creationId xmlns:a16="http://schemas.microsoft.com/office/drawing/2014/main" id="{37BF2DFA-6CD1-AF9E-E29C-7490A659F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39" y="4861610"/>
            <a:ext cx="1203064" cy="148560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FB73873-F956-8347-9CF5-7B6E3B88B58E}"/>
              </a:ext>
            </a:extLst>
          </p:cNvPr>
          <p:cNvSpPr txBox="1"/>
          <p:nvPr/>
        </p:nvSpPr>
        <p:spPr>
          <a:xfrm>
            <a:off x="1736203" y="5279891"/>
            <a:ext cx="4236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Many dyslexic people excel in problem-solving, creativity and innovation.</a:t>
            </a:r>
          </a:p>
        </p:txBody>
      </p:sp>
      <p:pic>
        <p:nvPicPr>
          <p:cNvPr id="37" name="Picture 36" descr="A blue line drawing of a certificate&#10;&#10;AI-generated content may be incorrect.">
            <a:extLst>
              <a:ext uri="{FF2B5EF4-FFF2-40B4-BE49-F238E27FC236}">
                <a16:creationId xmlns:a16="http://schemas.microsoft.com/office/drawing/2014/main" id="{43D45784-C19B-6FA2-44F2-E1ABC4F37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671" y="1461319"/>
            <a:ext cx="1050309" cy="12969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39F5268-FA0B-7D6A-6AB5-21000510FB00}"/>
              </a:ext>
            </a:extLst>
          </p:cNvPr>
          <p:cNvSpPr txBox="1"/>
          <p:nvPr/>
        </p:nvSpPr>
        <p:spPr>
          <a:xfrm>
            <a:off x="7535287" y="1670220"/>
            <a:ext cx="4051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Dyslexia is not linked to low intelligence.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11684E-F5CB-8153-11D3-75D89B073999}"/>
              </a:ext>
            </a:extLst>
          </p:cNvPr>
          <p:cNvSpPr txBox="1"/>
          <p:nvPr/>
        </p:nvSpPr>
        <p:spPr>
          <a:xfrm>
            <a:off x="7535287" y="2870294"/>
            <a:ext cx="4051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The brain processes information differently and gives a different way of thinking. </a:t>
            </a:r>
          </a:p>
        </p:txBody>
      </p:sp>
    </p:spTree>
    <p:extLst>
      <p:ext uri="{BB962C8B-B14F-4D97-AF65-F5344CB8AC3E}">
        <p14:creationId xmlns:p14="http://schemas.microsoft.com/office/powerpoint/2010/main" val="269908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D0C5-B8F1-9DF1-1F80-BCD6635A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64D304-4972-B3D1-EBF9-B26A53EA43FC}"/>
              </a:ext>
            </a:extLst>
          </p:cNvPr>
          <p:cNvSpPr txBox="1"/>
          <p:nvPr/>
        </p:nvSpPr>
        <p:spPr>
          <a:xfrm>
            <a:off x="706582" y="651163"/>
            <a:ext cx="8310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How does dyslexia impact the workplace?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B91235-7C8D-728F-CF3E-CFB185B97D7F}"/>
              </a:ext>
            </a:extLst>
          </p:cNvPr>
          <p:cNvSpPr txBox="1"/>
          <p:nvPr/>
        </p:nvSpPr>
        <p:spPr>
          <a:xfrm>
            <a:off x="2640730" y="2267721"/>
            <a:ext cx="318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Are estimated to be dyslexic in the UK</a:t>
            </a:r>
          </a:p>
        </p:txBody>
      </p:sp>
      <p:pic>
        <p:nvPicPr>
          <p:cNvPr id="3" name="Picture 2" descr="A blue circle with white text and numbers&#10;&#10;AI-generated content may be incorrect.">
            <a:extLst>
              <a:ext uri="{FF2B5EF4-FFF2-40B4-BE49-F238E27FC236}">
                <a16:creationId xmlns:a16="http://schemas.microsoft.com/office/drawing/2014/main" id="{997EC298-EF33-12CB-E962-CC0D6844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86" y="1763990"/>
            <a:ext cx="1769332" cy="1826041"/>
          </a:xfrm>
          <a:prstGeom prst="rect">
            <a:avLst/>
          </a:prstGeom>
        </p:spPr>
      </p:pic>
      <p:pic>
        <p:nvPicPr>
          <p:cNvPr id="4" name="Picture 3" descr="A pink circle with white outline of a map and text&#10;&#10;AI-generated content may be incorrect.">
            <a:extLst>
              <a:ext uri="{FF2B5EF4-FFF2-40B4-BE49-F238E27FC236}">
                <a16:creationId xmlns:a16="http://schemas.microsoft.com/office/drawing/2014/main" id="{65118307-BC2B-5FFF-4F8B-4FF249ED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2" y="3484924"/>
            <a:ext cx="2088920" cy="2155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C6BA69-FD8B-8FCB-8C74-1DA927225EA7}"/>
              </a:ext>
            </a:extLst>
          </p:cNvPr>
          <p:cNvSpPr txBox="1"/>
          <p:nvPr/>
        </p:nvSpPr>
        <p:spPr>
          <a:xfrm>
            <a:off x="2795502" y="4193528"/>
            <a:ext cx="318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 panose="020B0502020202020204" pitchFamily="34" charset="0"/>
              </a:rPr>
              <a:t>In the UK workplace are dyslexic. Many are undiagnosed.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21953-0D6B-D0F3-6B8E-825AD37A6019}"/>
              </a:ext>
            </a:extLst>
          </p:cNvPr>
          <p:cNvSpPr txBox="1"/>
          <p:nvPr/>
        </p:nvSpPr>
        <p:spPr>
          <a:xfrm>
            <a:off x="8340704" y="2755250"/>
            <a:ext cx="318366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5987"/>
                </a:solidFill>
                <a:latin typeface="Century Gothic"/>
              </a:rPr>
              <a:t>3 individuals in a workplace of 30 will experience some form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dirty="0">
                <a:solidFill>
                  <a:srgbClr val="005987"/>
                </a:solidFill>
                <a:latin typeface="Century Gothic"/>
              </a:rPr>
              <a:t>of dyslexia.</a:t>
            </a:r>
          </a:p>
        </p:txBody>
      </p:sp>
      <p:pic>
        <p:nvPicPr>
          <p:cNvPr id="8" name="Picture 7" descr="A group of people with green and white text&#10;&#10;AI-generated content may be incorrect.">
            <a:extLst>
              <a:ext uri="{FF2B5EF4-FFF2-40B4-BE49-F238E27FC236}">
                <a16:creationId xmlns:a16="http://schemas.microsoft.com/office/drawing/2014/main" id="{825275F7-6433-1A5F-DBDC-DB747BF05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11952"/>
            <a:ext cx="2179215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1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ABF60-BD61-E00F-50EA-A09E54C55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8E0643-29A5-8040-0822-95ECBA243825}"/>
              </a:ext>
            </a:extLst>
          </p:cNvPr>
          <p:cNvSpPr txBox="1"/>
          <p:nvPr/>
        </p:nvSpPr>
        <p:spPr>
          <a:xfrm>
            <a:off x="4976190" y="1700195"/>
            <a:ext cx="6296861" cy="4188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/>
              </a:rPr>
              <a:t>Employers often don’t understand dyslexia and have many misconceptions.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/>
              </a:rPr>
              <a:t>Dyslexia affects 10% of employees but many are undiagnosed. Not always picked up at school and so many have no formal evidence.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/>
              </a:rPr>
              <a:t>No two people are the same. Some will find tasks easy – others unexpectedly challenging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Work environment and role can have an impact</a:t>
            </a:r>
          </a:p>
        </p:txBody>
      </p:sp>
      <p:pic>
        <p:nvPicPr>
          <p:cNvPr id="3" name="Picture 2" descr="A blue line drawing of a id card&#10;&#10;AI-generated content may be incorrect.">
            <a:extLst>
              <a:ext uri="{FF2B5EF4-FFF2-40B4-BE49-F238E27FC236}">
                <a16:creationId xmlns:a16="http://schemas.microsoft.com/office/drawing/2014/main" id="{FE60D621-D93B-84B4-E70B-597F95418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25" y="1390650"/>
            <a:ext cx="3136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89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776D-560C-8DBF-229B-5D080A0C6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C83FCA9-F5D6-04A9-B2EE-6D70D697CD33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Is dyslexia a disability?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26337-CDE6-DAFF-2FD6-A630252EED9B}"/>
              </a:ext>
            </a:extLst>
          </p:cNvPr>
          <p:cNvSpPr txBox="1"/>
          <p:nvPr/>
        </p:nvSpPr>
        <p:spPr>
          <a:xfrm>
            <a:off x="4976191" y="1990723"/>
            <a:ext cx="5382228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If dyslexia has a </a:t>
            </a:r>
            <a:r>
              <a:rPr lang="en-US" sz="2000" b="1" dirty="0">
                <a:solidFill>
                  <a:srgbClr val="005987"/>
                </a:solidFill>
                <a:latin typeface="Century Gothic" panose="020B0502020202020204" pitchFamily="34" charset="0"/>
              </a:rPr>
              <a:t>substantial</a:t>
            </a: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 and </a:t>
            </a:r>
            <a:r>
              <a:rPr lang="en-US" sz="2000" b="1" dirty="0">
                <a:solidFill>
                  <a:srgbClr val="005987"/>
                </a:solidFill>
                <a:latin typeface="Century Gothic" panose="020B0502020202020204" pitchFamily="34" charset="0"/>
              </a:rPr>
              <a:t>long-term</a:t>
            </a: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 negative effect on day-to-day activities, it can be a recognised disability under the Equality Act 2010</a:t>
            </a:r>
          </a:p>
          <a:p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/>
              </a:rPr>
              <a:t>Meets Equality Act criteria for a cognitive  impairment</a:t>
            </a:r>
          </a:p>
          <a:p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It is lifelong condition – so therefore long-term</a:t>
            </a: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A purple circle with white text and people in it&#10;&#10;AI-generated content may be incorrect.">
            <a:extLst>
              <a:ext uri="{FF2B5EF4-FFF2-40B4-BE49-F238E27FC236}">
                <a16:creationId xmlns:a16="http://schemas.microsoft.com/office/drawing/2014/main" id="{564D4D3F-190B-6D11-A48B-6907BFD8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07" b="22693"/>
          <a:stretch>
            <a:fillRect/>
          </a:stretch>
        </p:blipFill>
        <p:spPr>
          <a:xfrm>
            <a:off x="804796" y="1684116"/>
            <a:ext cx="3341902" cy="28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F045C-7D4F-EBC2-D825-85C62FB57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6D35A6-EEA0-2D0C-EB70-945C205388B0}"/>
              </a:ext>
            </a:extLst>
          </p:cNvPr>
          <p:cNvSpPr txBox="1"/>
          <p:nvPr/>
        </p:nvSpPr>
        <p:spPr>
          <a:xfrm>
            <a:off x="4976191" y="1990723"/>
            <a:ext cx="53822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Employers must make reasonable adjustments to make sure workers with disabilities, or physical or mental health conditions, are not substantially disadvantaged when doing their jobs.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This applies to all workers, including trainees, apprentices, contract workers and business partners.</a:t>
            </a: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 descr="A purple circle with white text and people in it&#10;&#10;AI-generated content may be incorrect.">
            <a:extLst>
              <a:ext uri="{FF2B5EF4-FFF2-40B4-BE49-F238E27FC236}">
                <a16:creationId xmlns:a16="http://schemas.microsoft.com/office/drawing/2014/main" id="{0B282ABD-5722-85E7-17C5-A7BFFA60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607" b="22693"/>
          <a:stretch>
            <a:fillRect/>
          </a:stretch>
        </p:blipFill>
        <p:spPr>
          <a:xfrm>
            <a:off x="804796" y="1684116"/>
            <a:ext cx="3341902" cy="281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BC1E-9F88-315F-9B4C-B23BB886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D125A2B-FF56-381B-8197-95E7A2AB2B71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What is a reasonable adjustment?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9AB0D-F829-1F73-519F-D245F64AA560}"/>
              </a:ext>
            </a:extLst>
          </p:cNvPr>
          <p:cNvSpPr txBox="1"/>
          <p:nvPr/>
        </p:nvSpPr>
        <p:spPr>
          <a:xfrm>
            <a:off x="4976191" y="1990723"/>
            <a:ext cx="53822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What’s considered reasonable depends on the situation and will vary for each person and each organisation. </a:t>
            </a:r>
          </a:p>
          <a:p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rgbClr val="005987"/>
                </a:solidFill>
                <a:latin typeface="Century Gothic" panose="020B0502020202020204" pitchFamily="34" charset="0"/>
              </a:rPr>
              <a:t>It will depend upon things like: </a:t>
            </a:r>
          </a:p>
          <a:p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The impact of dyslexia on the job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How effective the adjustment will be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The size of the organisation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5987"/>
                </a:solidFill>
                <a:latin typeface="Century Gothic" panose="020B0502020202020204" pitchFamily="34" charset="0"/>
              </a:rPr>
              <a:t>The cost of the adjustment  </a:t>
            </a: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rgbClr val="0059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B8729-0F07-9511-0C96-2B26937E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32" y="2345871"/>
            <a:ext cx="193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6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E52F-7DBA-090B-D2A0-2ED836D6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1AFE41C-68A9-CF7D-D68E-E5D7D52DD1CB}"/>
              </a:ext>
            </a:extLst>
          </p:cNvPr>
          <p:cNvSpPr txBox="1"/>
          <p:nvPr/>
        </p:nvSpPr>
        <p:spPr>
          <a:xfrm>
            <a:off x="706582" y="651163"/>
            <a:ext cx="705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5987"/>
                </a:solidFill>
                <a:latin typeface="Century Gothic" panose="020B0502020202020204" pitchFamily="34" charset="0"/>
              </a:rPr>
              <a:t>Reasonable adjustments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F82A8E9-77B1-4562-2EB7-41831D8D335E}"/>
              </a:ext>
            </a:extLst>
          </p:cNvPr>
          <p:cNvSpPr/>
          <p:nvPr/>
        </p:nvSpPr>
        <p:spPr>
          <a:xfrm>
            <a:off x="4232564" y="1896059"/>
            <a:ext cx="6015406" cy="481983"/>
          </a:xfrm>
          <a:prstGeom prst="roundRect">
            <a:avLst/>
          </a:prstGeom>
          <a:solidFill>
            <a:srgbClr val="007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266A3-F0BB-EECD-C5F5-4E7749F2676C}"/>
              </a:ext>
            </a:extLst>
          </p:cNvPr>
          <p:cNvSpPr txBox="1"/>
          <p:nvPr/>
        </p:nvSpPr>
        <p:spPr>
          <a:xfrm>
            <a:off x="4582931" y="1935594"/>
            <a:ext cx="518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Amendments/opt outs from policies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118F07-FF78-5C41-61BC-2CE27BB80855}"/>
              </a:ext>
            </a:extLst>
          </p:cNvPr>
          <p:cNvSpPr/>
          <p:nvPr/>
        </p:nvSpPr>
        <p:spPr>
          <a:xfrm>
            <a:off x="4232564" y="4388166"/>
            <a:ext cx="6015406" cy="486112"/>
          </a:xfrm>
          <a:prstGeom prst="roundRect">
            <a:avLst/>
          </a:prstGeom>
          <a:solidFill>
            <a:srgbClr val="0079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F0308-50F6-0656-3C2D-ED3D6993FF48}"/>
              </a:ext>
            </a:extLst>
          </p:cNvPr>
          <p:cNvSpPr txBox="1"/>
          <p:nvPr/>
        </p:nvSpPr>
        <p:spPr>
          <a:xfrm>
            <a:off x="4582931" y="4431167"/>
            <a:ext cx="5187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Training, coaching or mentoring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74D18EE-3EDE-D272-8DA9-287A146352F8}"/>
              </a:ext>
            </a:extLst>
          </p:cNvPr>
          <p:cNvSpPr/>
          <p:nvPr/>
        </p:nvSpPr>
        <p:spPr>
          <a:xfrm>
            <a:off x="4232563" y="3261576"/>
            <a:ext cx="6015407" cy="486112"/>
          </a:xfrm>
          <a:prstGeom prst="roundRect">
            <a:avLst/>
          </a:prstGeom>
          <a:solidFill>
            <a:srgbClr val="3CAE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BA53CE-EA7B-CB9A-6B5B-2075BFA2528B}"/>
              </a:ext>
            </a:extLst>
          </p:cNvPr>
          <p:cNvSpPr txBox="1"/>
          <p:nvPr/>
        </p:nvSpPr>
        <p:spPr>
          <a:xfrm>
            <a:off x="4582931" y="3300206"/>
            <a:ext cx="4962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Specialist software or equipment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FE07C-B81C-3F40-A7AE-18C124B65628}"/>
              </a:ext>
            </a:extLst>
          </p:cNvPr>
          <p:cNvSpPr txBox="1"/>
          <p:nvPr/>
        </p:nvSpPr>
        <p:spPr>
          <a:xfrm>
            <a:off x="4615274" y="2393746"/>
            <a:ext cx="507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e.g., Hot desking/remote working, use of mobile phones.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899C07-3AD1-9E0A-E32D-10B745F2F34C}"/>
              </a:ext>
            </a:extLst>
          </p:cNvPr>
          <p:cNvSpPr txBox="1"/>
          <p:nvPr/>
        </p:nvSpPr>
        <p:spPr>
          <a:xfrm>
            <a:off x="4615274" y="3756320"/>
            <a:ext cx="550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e.g., screen reading or dictation software.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E8A8F-1832-622B-FF13-70C95E5CC9F2}"/>
              </a:ext>
            </a:extLst>
          </p:cNvPr>
          <p:cNvSpPr txBox="1"/>
          <p:nvPr/>
        </p:nvSpPr>
        <p:spPr>
          <a:xfrm>
            <a:off x="4615275" y="4913688"/>
            <a:ext cx="5242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entury Gothic" panose="020B0502020202020204" pitchFamily="34" charset="0"/>
              </a:rPr>
              <a:t>e.g., workplace strategy coaching from dyslexia specialist. Assistive Tech training.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98E6AA-DAD1-D5B0-F9FD-472A85A65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778" y="2335704"/>
            <a:ext cx="1930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001e29-0717-41db-9378-2291577f19ed" xsi:nil="true"/>
    <lcf76f155ced4ddcb4097134ff3c332f xmlns="31e93610-f409-4527-a5b6-465055e9a22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AD44022B0C644AD52101E09FEDC9A" ma:contentTypeVersion="18" ma:contentTypeDescription="Create a new document." ma:contentTypeScope="" ma:versionID="a58b3ff38aacc8accc57fa16e4fb52cf">
  <xsd:schema xmlns:xsd="http://www.w3.org/2001/XMLSchema" xmlns:xs="http://www.w3.org/2001/XMLSchema" xmlns:p="http://schemas.microsoft.com/office/2006/metadata/properties" xmlns:ns2="31e93610-f409-4527-a5b6-465055e9a22b" xmlns:ns3="8f001e29-0717-41db-9378-2291577f19ed" targetNamespace="http://schemas.microsoft.com/office/2006/metadata/properties" ma:root="true" ma:fieldsID="26241693c19a6d3c68e339607bc5a366" ns2:_="" ns3:_="">
    <xsd:import namespace="31e93610-f409-4527-a5b6-465055e9a22b"/>
    <xsd:import namespace="8f001e29-0717-41db-9378-2291577f19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93610-f409-4527-a5b6-465055e9a2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df36c-9622-42a1-9a16-7c763d1c74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01e29-0717-41db-9378-2291577f19e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6174e1-a940-424d-bceb-f33333b38545}" ma:internalName="TaxCatchAll" ma:showField="CatchAllData" ma:web="8f001e29-0717-41db-9378-2291577f19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381D1-4B55-469D-AB0F-96FD1144ED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A342F3-8F88-42F0-B46E-A2F4C14D105C}">
  <ds:schemaRefs>
    <ds:schemaRef ds:uri="http://schemas.microsoft.com/office/2006/metadata/properties"/>
    <ds:schemaRef ds:uri="http://schemas.microsoft.com/office/infopath/2007/PartnerControls"/>
    <ds:schemaRef ds:uri="8f001e29-0717-41db-9378-2291577f19ed"/>
    <ds:schemaRef ds:uri="31e93610-f409-4527-a5b6-465055e9a22b"/>
  </ds:schemaRefs>
</ds:datastoreItem>
</file>

<file path=customXml/itemProps3.xml><?xml version="1.0" encoding="utf-8"?>
<ds:datastoreItem xmlns:ds="http://schemas.openxmlformats.org/officeDocument/2006/customXml" ds:itemID="{DAF7D72A-B483-4B9B-9305-596375C2A9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93610-f409-4527-a5b6-465055e9a22b"/>
    <ds:schemaRef ds:uri="8f001e29-0717-41db-9378-2291577f1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637</Words>
  <Application>Microsoft Macintosh PowerPoint</Application>
  <PresentationFormat>Widescreen</PresentationFormat>
  <Paragraphs>110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Steele</dc:creator>
  <cp:lastModifiedBy>Jenny Steele</cp:lastModifiedBy>
  <cp:revision>31</cp:revision>
  <dcterms:created xsi:type="dcterms:W3CDTF">2025-08-14T09:32:43Z</dcterms:created>
  <dcterms:modified xsi:type="dcterms:W3CDTF">2025-10-06T13:42:30Z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0x010100CB2AD44022B0C644AD52101E09FEDC9A</vt:lpwstr>
  </property>
  <property fmtid="{D5CDD505-2E9C-101B-9397-08002B2CF9AE}" pid="3" name="MediaServiceImageTags">
    <vt:lpwstr/>
  </property>
</Properties>
</file>