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349" r:id="rId5"/>
    <p:sldId id="370" r:id="rId6"/>
    <p:sldId id="402" r:id="rId7"/>
    <p:sldId id="403" r:id="rId8"/>
    <p:sldId id="404" r:id="rId9"/>
    <p:sldId id="264" r:id="rId10"/>
    <p:sldId id="371" r:id="rId11"/>
    <p:sldId id="258" r:id="rId12"/>
    <p:sldId id="405" r:id="rId13"/>
    <p:sldId id="406" r:id="rId14"/>
    <p:sldId id="407" r:id="rId15"/>
    <p:sldId id="408" r:id="rId16"/>
    <p:sldId id="409" r:id="rId17"/>
    <p:sldId id="410" r:id="rId18"/>
    <p:sldId id="411" r:id="rId19"/>
    <p:sldId id="413" r:id="rId20"/>
    <p:sldId id="414" r:id="rId21"/>
    <p:sldId id="415" r:id="rId22"/>
    <p:sldId id="416" r:id="rId23"/>
    <p:sldId id="417" r:id="rId24"/>
    <p:sldId id="418" r:id="rId25"/>
    <p:sldId id="412" r:id="rId26"/>
    <p:sldId id="375" r:id="rId27"/>
    <p:sldId id="32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EE0"/>
    <a:srgbClr val="C3F7FF"/>
    <a:srgbClr val="7790A3"/>
    <a:srgbClr val="F2F4F6"/>
    <a:srgbClr val="174860"/>
    <a:srgbClr val="C9108D"/>
    <a:srgbClr val="39D3FF"/>
    <a:srgbClr val="D2F39D"/>
    <a:srgbClr val="0079C8"/>
    <a:srgbClr val="3CAE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6"/>
    <p:restoredTop sz="74932" autoAdjust="0"/>
  </p:normalViewPr>
  <p:slideViewPr>
    <p:cSldViewPr snapToGrid="0">
      <p:cViewPr varScale="1">
        <p:scale>
          <a:sx n="83" d="100"/>
          <a:sy n="83" d="100"/>
        </p:scale>
        <p:origin x="118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3F55F-F8BB-764B-8C33-82B686BC9F2C}"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3F7196-4D39-CC41-9884-0882C7D56BCE}" type="slidenum">
              <a:rPr lang="en-US" smtClean="0"/>
              <a:t>‹#›</a:t>
            </a:fld>
            <a:endParaRPr lang="en-US"/>
          </a:p>
        </p:txBody>
      </p:sp>
    </p:spTree>
    <p:extLst>
      <p:ext uri="{BB962C8B-B14F-4D97-AF65-F5344CB8AC3E}">
        <p14:creationId xmlns:p14="http://schemas.microsoft.com/office/powerpoint/2010/main" val="982867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These notes are designed to support delivery of the primary presentation. They are conversational rather than scripted word-for-word, so teachers can adapt them to the age and needs of the group.</a:t>
            </a: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GB" b="1" dirty="0"/>
            </a:br>
            <a:r>
              <a:rPr lang="en-US" sz="1200" b="1" kern="1200" dirty="0">
                <a:solidFill>
                  <a:schemeClr val="tx1"/>
                </a:solidFill>
                <a:effectLst/>
                <a:latin typeface="+mn-lt"/>
                <a:ea typeface="+mn-ea"/>
                <a:cs typeface="+mn-cs"/>
              </a:rPr>
              <a:t>When talking about strengths, use wording such as “some” or “many dyslexic people” rather than suggesting that all dyslexic people share the same strengths. The same principle applies to challenges. The key message is that dyslexia affects people differently.</a:t>
            </a:r>
            <a:endParaRPr lang="en-GB" sz="1200" b="1" kern="1200" dirty="0">
              <a:solidFill>
                <a:schemeClr val="tx1"/>
              </a:solidFill>
              <a:effectLst/>
              <a:latin typeface="+mn-lt"/>
              <a:ea typeface="+mn-ea"/>
              <a:cs typeface="+mn-cs"/>
            </a:endParaRPr>
          </a:p>
          <a:p>
            <a:endParaRPr lang="en-GB" dirty="0"/>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 are going to talk about dyslexia and about the different ways our brains can learn and do things.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all different. Some things might feel easy for one person and more difficult for someone else. That does not mean one person is cleverer than another.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go through, we are going to think about what dyslexia can be like, how we can help each other and some of the tools that can make learning easier.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63F7196-4D39-CC41-9884-0882C7D56BCE}" type="slidenum">
              <a:rPr lang="en-US" smtClean="0"/>
              <a:t>1</a:t>
            </a:fld>
            <a:endParaRPr lang="en-US"/>
          </a:p>
        </p:txBody>
      </p:sp>
    </p:spTree>
    <p:extLst>
      <p:ext uri="{BB962C8B-B14F-4D97-AF65-F5344CB8AC3E}">
        <p14:creationId xmlns:p14="http://schemas.microsoft.com/office/powerpoint/2010/main" val="3612091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0AF3D-D03C-09A4-5589-0066F0002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61A7A4-FC4B-EA1B-681F-C315D34124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EB1CD-31F5-E4B2-7D92-5F9C67FE862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There are three things we are going to think about today.</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we are going to understand a little more about dyslexia, what it is and some of the things it can affect.</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we are going to think about kindness. If somebody finds something difficult, what can we do to help rather than make it harder?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Third, we are going to share ideas about the different things that can help us learn.</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the end, you will get the chance to create your own everyday toolkit.</a:t>
            </a:r>
          </a:p>
          <a:p>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Optional prompt: What do you think I mean when I say a “tool for learning”? It does not have to be something you can actually hold.</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7B1626F-336D-5A1F-759F-F0D566DB9848}"/>
              </a:ext>
            </a:extLst>
          </p:cNvPr>
          <p:cNvSpPr>
            <a:spLocks noGrp="1"/>
          </p:cNvSpPr>
          <p:nvPr>
            <p:ph type="sldNum" sz="quarter" idx="5"/>
          </p:nvPr>
        </p:nvSpPr>
        <p:spPr/>
        <p:txBody>
          <a:bodyPr/>
          <a:lstStyle/>
          <a:p>
            <a:fld id="{563F7196-4D39-CC41-9884-0882C7D56BCE}" type="slidenum">
              <a:rPr lang="en-US" smtClean="0"/>
              <a:t>2</a:t>
            </a:fld>
            <a:endParaRPr lang="en-US"/>
          </a:p>
        </p:txBody>
      </p:sp>
    </p:spTree>
    <p:extLst>
      <p:ext uri="{BB962C8B-B14F-4D97-AF65-F5344CB8AC3E}">
        <p14:creationId xmlns:p14="http://schemas.microsoft.com/office/powerpoint/2010/main" val="2648496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Dyslexia is a learning difference.</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can affect things such as reading and spelling, but it can also affect how somebody remembers information, </a:t>
            </a:r>
            <a:r>
              <a:rPr lang="en-US" sz="1200" kern="1200" dirty="0" err="1">
                <a:solidFill>
                  <a:schemeClr val="tx1"/>
                </a:solidFill>
                <a:effectLst/>
                <a:latin typeface="+mn-lt"/>
                <a:ea typeface="+mn-ea"/>
                <a:cs typeface="+mn-cs"/>
              </a:rPr>
              <a:t>organises</a:t>
            </a:r>
            <a:r>
              <a:rPr lang="en-US" sz="1200" kern="1200" dirty="0">
                <a:solidFill>
                  <a:schemeClr val="tx1"/>
                </a:solidFill>
                <a:effectLst/>
                <a:latin typeface="+mn-lt"/>
                <a:ea typeface="+mn-ea"/>
                <a:cs typeface="+mn-cs"/>
              </a:rPr>
              <a:t> things or processes what they have heard or seen.</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important thing to remember is that dyslexia is different for every person. There is not one single way to “look dyslexic” or one list of things that every dyslexic person will find difficult.</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Someone can also be really good at something and still need help with something else.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63F7196-4D39-CC41-9884-0882C7D56BCE}" type="slidenum">
              <a:rPr lang="en-US" smtClean="0"/>
              <a:t>3</a:t>
            </a:fld>
            <a:endParaRPr lang="en-US"/>
          </a:p>
        </p:txBody>
      </p:sp>
    </p:spTree>
    <p:extLst>
      <p:ext uri="{BB962C8B-B14F-4D97-AF65-F5344CB8AC3E}">
        <p14:creationId xmlns:p14="http://schemas.microsoft.com/office/powerpoint/2010/main" val="2653677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Dyslexia is quite common.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Around one in ten people are dyslexic. That means there are more than one million school-aged children in the UK with dyslexia.</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you are very likely to know somebody who is dyslexic, perhaps at school, in your family, in a sports team or somewhere else.</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should not try to guess who is dyslexic, though. It is personal information and people should be able to choose whether they want to talk about it.</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63F7196-4D39-CC41-9884-0882C7D56BCE}" type="slidenum">
              <a:rPr lang="en-US" smtClean="0"/>
              <a:t>4</a:t>
            </a:fld>
            <a:endParaRPr lang="en-US"/>
          </a:p>
        </p:txBody>
      </p:sp>
    </p:spTree>
    <p:extLst>
      <p:ext uri="{BB962C8B-B14F-4D97-AF65-F5344CB8AC3E}">
        <p14:creationId xmlns:p14="http://schemas.microsoft.com/office/powerpoint/2010/main" val="461056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4FA77-14C9-5F77-C432-03CDA6F19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039E9-0989-8B16-7151-C9AB2568A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CCCA-4196-DB10-24E5-A00B78DCE2AE}"/>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People sometimes think dyslexia is only about reading, but it can affect a wider range of things.</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one person, spelling might take lots of effort. Another person might find it difficult to remember a long list of instructions. Somebody else might find organising their thoughts or getting started on a task harder.</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someone might find some of these things easy and others difficult.</a:t>
            </a:r>
            <a:endParaRPr lang="en-GB"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is why it is useful to ask, “What would help?” rather than assuming everybody needs the same thing.</a:t>
            </a:r>
          </a:p>
          <a:p>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Optional question: Looking at these examples, can you think of something that might help with one of them?</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1D1B170-66CC-C133-8BD4-83F3F4CF502C}"/>
              </a:ext>
            </a:extLst>
          </p:cNvPr>
          <p:cNvSpPr>
            <a:spLocks noGrp="1"/>
          </p:cNvSpPr>
          <p:nvPr>
            <p:ph type="sldNum" sz="quarter" idx="5"/>
          </p:nvPr>
        </p:nvSpPr>
        <p:spPr/>
        <p:txBody>
          <a:bodyPr/>
          <a:lstStyle/>
          <a:p>
            <a:fld id="{563F7196-4D39-CC41-9884-0882C7D56BCE}" type="slidenum">
              <a:rPr lang="en-US" smtClean="0"/>
              <a:t>5</a:t>
            </a:fld>
            <a:endParaRPr lang="en-US"/>
          </a:p>
        </p:txBody>
      </p:sp>
    </p:spTree>
    <p:extLst>
      <p:ext uri="{BB962C8B-B14F-4D97-AF65-F5344CB8AC3E}">
        <p14:creationId xmlns:p14="http://schemas.microsoft.com/office/powerpoint/2010/main" val="3916920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a:p>
            <a:r>
              <a:rPr lang="en-US" sz="1200" kern="1200" dirty="0">
                <a:solidFill>
                  <a:schemeClr val="tx1"/>
                </a:solidFill>
                <a:effectLst/>
                <a:latin typeface="+mn-lt"/>
                <a:ea typeface="+mn-ea"/>
                <a:cs typeface="+mn-cs"/>
              </a:rPr>
              <a:t>Imagine you have a brilliant idea for a story. Perhaps it has a magical kingdom, talking animals or a very grumpy dragon.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know exactly what you want to happen.</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563F7196-4D39-CC41-9884-0882C7D56BCE}" type="slidenum">
              <a:rPr lang="en-US" smtClean="0"/>
              <a:t>6</a:t>
            </a:fld>
            <a:endParaRPr lang="en-US"/>
          </a:p>
        </p:txBody>
      </p:sp>
    </p:spTree>
    <p:extLst>
      <p:ext uri="{BB962C8B-B14F-4D97-AF65-F5344CB8AC3E}">
        <p14:creationId xmlns:p14="http://schemas.microsoft.com/office/powerpoint/2010/main" val="2810505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B8A47-F068-0D08-E24B-5643C835B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4E88F-32BC-4908-469A-83D623CAD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8B8BA6-2328-7915-746E-3D7CFE24175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But while you are trying to work out how to spell the words, it takes so much concentration that some of your ideas start disappearing.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might that feel?</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children time to suggest words. You might hear things such as frustrating, tiring, annoying or difficult.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ask: what could make that task easier?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important point is not to pretend this is exactly what dyslexia feels like for everybody. It is simply one example of how a task can become harder when you have to use lots of effort on one part of it.</a:t>
            </a:r>
            <a:endParaRPr lang="en-GB" sz="1200" kern="1200" dirty="0">
              <a:solidFill>
                <a:schemeClr val="tx1"/>
              </a:solidFill>
              <a:effectLst/>
              <a:latin typeface="+mn-lt"/>
              <a:ea typeface="+mn-ea"/>
              <a:cs typeface="+mn-cs"/>
            </a:endParaRPr>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448D326D-FE38-9B2E-FE29-10BB391693BF}"/>
              </a:ext>
            </a:extLst>
          </p:cNvPr>
          <p:cNvSpPr>
            <a:spLocks noGrp="1"/>
          </p:cNvSpPr>
          <p:nvPr>
            <p:ph type="sldNum" sz="quarter" idx="5"/>
          </p:nvPr>
        </p:nvSpPr>
        <p:spPr/>
        <p:txBody>
          <a:bodyPr/>
          <a:lstStyle/>
          <a:p>
            <a:fld id="{563F7196-4D39-CC41-9884-0882C7D56BCE}" type="slidenum">
              <a:rPr lang="en-US" smtClean="0"/>
              <a:t>7</a:t>
            </a:fld>
            <a:endParaRPr lang="en-US"/>
          </a:p>
        </p:txBody>
      </p:sp>
    </p:spTree>
    <p:extLst>
      <p:ext uri="{BB962C8B-B14F-4D97-AF65-F5344CB8AC3E}">
        <p14:creationId xmlns:p14="http://schemas.microsoft.com/office/powerpoint/2010/main" val="4193555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Dyslexic people can also have many different strengths.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may be very good at imagining things, seeing the overall picture, practical problem-solving, explaining ideas aloud or finding a different way to approach a problem.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we need to be careful here. We should not say that every dyslexic person is automatically creative or good at solving puzzles.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Just as the challenges are different for everyone, strengths are different too.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main message is that finding one thing difficult does not tell us what somebody is capable of.</a:t>
            </a:r>
            <a:endParaRPr lang="en-GB" sz="1200" kern="1200" dirty="0">
              <a:solidFill>
                <a:schemeClr val="tx1"/>
              </a:solidFill>
              <a:effectLst/>
              <a:latin typeface="+mn-lt"/>
              <a:ea typeface="+mn-ea"/>
              <a:cs typeface="+mn-cs"/>
            </a:endParaRPr>
          </a:p>
          <a:p>
            <a:endParaRPr lang="en-GB" b="1" dirty="0"/>
          </a:p>
          <a:p>
            <a:endParaRPr lang="en-GB" dirty="0"/>
          </a:p>
        </p:txBody>
      </p:sp>
      <p:sp>
        <p:nvSpPr>
          <p:cNvPr id="4" name="Slide Number Placeholder 3"/>
          <p:cNvSpPr>
            <a:spLocks noGrp="1"/>
          </p:cNvSpPr>
          <p:nvPr>
            <p:ph type="sldNum" sz="quarter" idx="5"/>
          </p:nvPr>
        </p:nvSpPr>
        <p:spPr/>
        <p:txBody>
          <a:bodyPr/>
          <a:lstStyle/>
          <a:p>
            <a:fld id="{563F7196-4D39-CC41-9884-0882C7D56BCE}" type="slidenum">
              <a:rPr lang="en-US" smtClean="0"/>
              <a:t>8</a:t>
            </a:fld>
            <a:endParaRPr lang="en-US"/>
          </a:p>
        </p:txBody>
      </p:sp>
    </p:spTree>
    <p:extLst>
      <p:ext uri="{BB962C8B-B14F-4D97-AF65-F5344CB8AC3E}">
        <p14:creationId xmlns:p14="http://schemas.microsoft.com/office/powerpoint/2010/main" val="3328013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3E0DA-2589-214A-CBD8-F11D37632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7A574-5370-9022-0DBA-2ED70CE54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7BB92-67AC-9AF0-A3F1-7CFA66E494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accent1"/>
                </a:solidFill>
                <a:latin typeface="Century Gothic" panose="020B0502020202020204" pitchFamily="34" charset="0"/>
              </a:rPr>
              <a:t>Important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solidFill>
                <a:latin typeface="Century Gothic" panose="020B0502020202020204" pitchFamily="34" charset="0"/>
              </a:rPr>
              <a:t>1) Many people can remember 8 – 10 things at once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solidFill>
                <a:schemeClr val="accent1"/>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chemeClr val="accent1"/>
                </a:solidFill>
                <a:latin typeface="Century Gothic" panose="020B0502020202020204" pitchFamily="34" charset="0"/>
              </a:rPr>
              <a:t>2) Some people with dyslexia can remember 2 – 3 things</a:t>
            </a:r>
            <a:br>
              <a:rPr lang="en-GB" sz="1200" dirty="0">
                <a:solidFill>
                  <a:schemeClr val="accent1"/>
                </a:solidFill>
                <a:latin typeface="Century Gothic" panose="020B0502020202020204" pitchFamily="34" charset="0"/>
              </a:rPr>
            </a:br>
            <a:endParaRPr lang="en-GB" sz="1200" dirty="0">
              <a:solidFill>
                <a:schemeClr val="accent1"/>
              </a:solidFill>
              <a:latin typeface="Century Gothic" panose="020B0502020202020204" pitchFamily="34" charset="0"/>
            </a:endParaRPr>
          </a:p>
          <a:p>
            <a:r>
              <a:rPr lang="en-US" sz="1200" kern="1200" dirty="0">
                <a:solidFill>
                  <a:schemeClr val="tx1"/>
                </a:solidFill>
                <a:effectLst/>
                <a:latin typeface="+mn-lt"/>
                <a:ea typeface="+mn-ea"/>
                <a:cs typeface="+mn-cs"/>
              </a:rPr>
              <a:t>Here is one way we can think about short-term memory.</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Imagine that there is a little shelf in your brain where you temporarily put information you need to use.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if I said, “Get your </a:t>
            </a:r>
            <a:r>
              <a:rPr lang="en-US" sz="1200" kern="1200" dirty="0" err="1">
                <a:solidFill>
                  <a:schemeClr val="tx1"/>
                </a:solidFill>
                <a:effectLst/>
                <a:latin typeface="+mn-lt"/>
                <a:ea typeface="+mn-ea"/>
                <a:cs typeface="+mn-cs"/>
              </a:rPr>
              <a:t>maths</a:t>
            </a:r>
            <a:r>
              <a:rPr lang="en-US" sz="1200" kern="1200" dirty="0">
                <a:solidFill>
                  <a:schemeClr val="tx1"/>
                </a:solidFill>
                <a:effectLst/>
                <a:latin typeface="+mn-lt"/>
                <a:ea typeface="+mn-ea"/>
                <a:cs typeface="+mn-cs"/>
              </a:rPr>
              <a:t> book, turn to page 20 and answer questions one to five,” you need to hold several pieces of information in your mind.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is one way we can think about short-term memory.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Imagine that there is a little shelf in your brain where you temporarily put information you need to use.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if I said, “Get your </a:t>
            </a:r>
            <a:r>
              <a:rPr lang="en-US" sz="1200" kern="1200" dirty="0" err="1">
                <a:solidFill>
                  <a:schemeClr val="tx1"/>
                </a:solidFill>
                <a:effectLst/>
                <a:latin typeface="+mn-lt"/>
                <a:ea typeface="+mn-ea"/>
                <a:cs typeface="+mn-cs"/>
              </a:rPr>
              <a:t>maths</a:t>
            </a:r>
            <a:r>
              <a:rPr lang="en-US" sz="1200" kern="1200" dirty="0">
                <a:solidFill>
                  <a:schemeClr val="tx1"/>
                </a:solidFill>
                <a:effectLst/>
                <a:latin typeface="+mn-lt"/>
                <a:ea typeface="+mn-ea"/>
                <a:cs typeface="+mn-cs"/>
              </a:rPr>
              <a:t> book, turn to page 20 and answer questions one to five,” you need to hold several pieces of information in your mind.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Sometimes that shelf gets full and one of the instructions can fall off before we have used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can happen to anybody. Some people find holding several pieces of information at once more difficult than others.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Optional demonstration: Give the class a simple three-step instruction, then a much longer six or seven-step instruction. Ask which was easier to remember and why.</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solidFill>
              <a:latin typeface="Century Gothic" panose="020B0502020202020204" pitchFamily="34" charset="0"/>
            </a:endParaRPr>
          </a:p>
          <a:p>
            <a:endParaRPr lang="en-GB" dirty="0"/>
          </a:p>
        </p:txBody>
      </p:sp>
      <p:sp>
        <p:nvSpPr>
          <p:cNvPr id="4" name="Slide Number Placeholder 3">
            <a:extLst>
              <a:ext uri="{FF2B5EF4-FFF2-40B4-BE49-F238E27FC236}">
                <a16:creationId xmlns:a16="http://schemas.microsoft.com/office/drawing/2014/main" id="{8738F44B-DD8D-F5BB-82B0-4FDC16803243}"/>
              </a:ext>
            </a:extLst>
          </p:cNvPr>
          <p:cNvSpPr>
            <a:spLocks noGrp="1"/>
          </p:cNvSpPr>
          <p:nvPr>
            <p:ph type="sldNum" sz="quarter" idx="5"/>
          </p:nvPr>
        </p:nvSpPr>
        <p:spPr/>
        <p:txBody>
          <a:bodyPr/>
          <a:lstStyle/>
          <a:p>
            <a:fld id="{563F7196-4D39-CC41-9884-0882C7D56BCE}" type="slidenum">
              <a:rPr lang="en-US" smtClean="0"/>
              <a:t>9</a:t>
            </a:fld>
            <a:endParaRPr lang="en-US"/>
          </a:p>
        </p:txBody>
      </p:sp>
    </p:spTree>
    <p:extLst>
      <p:ext uri="{BB962C8B-B14F-4D97-AF65-F5344CB8AC3E}">
        <p14:creationId xmlns:p14="http://schemas.microsoft.com/office/powerpoint/2010/main" val="2450067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B92C1-902B-BFB4-47C5-58C17A637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6E824-A18D-4B9A-6B9B-2E30345D4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45B361-1E9F-78FF-E616-91BD5FE920EE}"/>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Here is one way we can think about short-term memory.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Imagine that there is a little shelf in your brain where you temporarily put information you need to use.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if I said, “Get your </a:t>
            </a:r>
            <a:r>
              <a:rPr lang="en-US" sz="1200" kern="1200" dirty="0" err="1">
                <a:solidFill>
                  <a:schemeClr val="tx1"/>
                </a:solidFill>
                <a:effectLst/>
                <a:latin typeface="+mn-lt"/>
                <a:ea typeface="+mn-ea"/>
                <a:cs typeface="+mn-cs"/>
              </a:rPr>
              <a:t>maths</a:t>
            </a:r>
            <a:r>
              <a:rPr lang="en-US" sz="1200" kern="1200" dirty="0">
                <a:solidFill>
                  <a:schemeClr val="tx1"/>
                </a:solidFill>
                <a:effectLst/>
                <a:latin typeface="+mn-lt"/>
                <a:ea typeface="+mn-ea"/>
                <a:cs typeface="+mn-cs"/>
              </a:rPr>
              <a:t> book, turn to page 20 and answer questions one to five,” you need to hold several pieces of information in your mind.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Sometimes that shelf gets full and one of the instructions can fall off before we have used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can happen to anybody. Some people find holding several pieces of information at once more difficult than others.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Optional demonstration: Give the class a simple three-step instruction, then a much longer six or seven-step instruction. Ask which was easier to remember and why.</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solidFill>
              <a:latin typeface="Century Gothic" panose="020B0502020202020204" pitchFamily="34" charset="0"/>
            </a:endParaRPr>
          </a:p>
          <a:p>
            <a:endParaRPr lang="en-GB" dirty="0"/>
          </a:p>
        </p:txBody>
      </p:sp>
      <p:sp>
        <p:nvSpPr>
          <p:cNvPr id="4" name="Slide Number Placeholder 3">
            <a:extLst>
              <a:ext uri="{FF2B5EF4-FFF2-40B4-BE49-F238E27FC236}">
                <a16:creationId xmlns:a16="http://schemas.microsoft.com/office/drawing/2014/main" id="{445B47B9-A8B3-7DFE-DE32-E46F0F86B652}"/>
              </a:ext>
            </a:extLst>
          </p:cNvPr>
          <p:cNvSpPr>
            <a:spLocks noGrp="1"/>
          </p:cNvSpPr>
          <p:nvPr>
            <p:ph type="sldNum" sz="quarter" idx="5"/>
          </p:nvPr>
        </p:nvSpPr>
        <p:spPr/>
        <p:txBody>
          <a:bodyPr/>
          <a:lstStyle/>
          <a:p>
            <a:fld id="{563F7196-4D39-CC41-9884-0882C7D56BCE}" type="slidenum">
              <a:rPr lang="en-US" smtClean="0"/>
              <a:t>10</a:t>
            </a:fld>
            <a:endParaRPr lang="en-US"/>
          </a:p>
        </p:txBody>
      </p:sp>
    </p:spTree>
    <p:extLst>
      <p:ext uri="{BB962C8B-B14F-4D97-AF65-F5344CB8AC3E}">
        <p14:creationId xmlns:p14="http://schemas.microsoft.com/office/powerpoint/2010/main" val="1023995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7A236-983D-BD4A-B38A-43EE54A0A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227F9-FA71-6864-0EA6-E38A315E1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26064-FD12-4FF0-D473-73899CE319C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That can happen to anybody. Some people find holding several pieces of information at once more difficult than others.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Optional demonstration: Give the class a simple three-step instruction, then a much longer six or seven-step instruction. Ask which was easier to remember and why.</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chemeClr val="accent1"/>
              </a:solidFill>
              <a:latin typeface="Century Gothic" panose="020B0502020202020204" pitchFamily="34" charset="0"/>
            </a:endParaRPr>
          </a:p>
          <a:p>
            <a:endParaRPr lang="en-GB" dirty="0"/>
          </a:p>
        </p:txBody>
      </p:sp>
      <p:sp>
        <p:nvSpPr>
          <p:cNvPr id="4" name="Slide Number Placeholder 3">
            <a:extLst>
              <a:ext uri="{FF2B5EF4-FFF2-40B4-BE49-F238E27FC236}">
                <a16:creationId xmlns:a16="http://schemas.microsoft.com/office/drawing/2014/main" id="{6A4C6DDD-6BA1-6347-F9CD-EB3102A9F379}"/>
              </a:ext>
            </a:extLst>
          </p:cNvPr>
          <p:cNvSpPr>
            <a:spLocks noGrp="1"/>
          </p:cNvSpPr>
          <p:nvPr>
            <p:ph type="sldNum" sz="quarter" idx="5"/>
          </p:nvPr>
        </p:nvSpPr>
        <p:spPr/>
        <p:txBody>
          <a:bodyPr/>
          <a:lstStyle/>
          <a:p>
            <a:fld id="{563F7196-4D39-CC41-9884-0882C7D56BCE}" type="slidenum">
              <a:rPr lang="en-US" smtClean="0"/>
              <a:t>11</a:t>
            </a:fld>
            <a:endParaRPr lang="en-US"/>
          </a:p>
        </p:txBody>
      </p:sp>
    </p:spTree>
    <p:extLst>
      <p:ext uri="{BB962C8B-B14F-4D97-AF65-F5344CB8AC3E}">
        <p14:creationId xmlns:p14="http://schemas.microsoft.com/office/powerpoint/2010/main" val="717053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6A1F7-4245-FE86-FC5B-0416C01AF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D83EA-FFCF-0585-29B9-1975511F8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8CD83-5332-530C-2E6C-26000C3DC8F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This is one of the most important ideas today.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a tool to help you is not cheating.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all use tools. We use maps when we do not know the way somewhere. We use alarms to remember to wake up. We use calendars so we do not have to keep every date in our heads.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Learning tools work in the same way.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picture, checklist, extra thinking time, audiobook or piece of technology can remove a barrier and help somebody show what they actually know and can do.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Different people may choose different tools, and that is completely normal.</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D5660F1-F3B2-D3B5-ED05-EAE023DF1190}"/>
              </a:ext>
            </a:extLst>
          </p:cNvPr>
          <p:cNvSpPr>
            <a:spLocks noGrp="1"/>
          </p:cNvSpPr>
          <p:nvPr>
            <p:ph type="sldNum" sz="quarter" idx="5"/>
          </p:nvPr>
        </p:nvSpPr>
        <p:spPr/>
        <p:txBody>
          <a:bodyPr/>
          <a:lstStyle/>
          <a:p>
            <a:fld id="{563F7196-4D39-CC41-9884-0882C7D56BCE}" type="slidenum">
              <a:rPr lang="en-US" smtClean="0"/>
              <a:t>12</a:t>
            </a:fld>
            <a:endParaRPr lang="en-US"/>
          </a:p>
        </p:txBody>
      </p:sp>
    </p:spTree>
    <p:extLst>
      <p:ext uri="{BB962C8B-B14F-4D97-AF65-F5344CB8AC3E}">
        <p14:creationId xmlns:p14="http://schemas.microsoft.com/office/powerpoint/2010/main" val="91388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438C1-558A-4CF5-3F87-56C7FC5DC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8758C-969D-ED6B-68FA-1CF03AD97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770BAF-7524-DD1C-B074-B1CA4A8326C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Imagine someone is worried about joining a group chat because they think other people might laugh at their spelling.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still want to be part of the conversation, but they are worried about getting something wrong.</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Talk to the person next to you. What could you do if this was your friend?</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children a short time to discuss.</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Draw out ideas such as not correcting or laughing at spelling, using voice notes, being patient and making sure everybody is included.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important thing is not to make a big fuss or make someone feel different. Being supportive can be very simple.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42D61F5A-A9F9-598A-8C0E-CC58DC5DA317}"/>
              </a:ext>
            </a:extLst>
          </p:cNvPr>
          <p:cNvSpPr>
            <a:spLocks noGrp="1"/>
          </p:cNvSpPr>
          <p:nvPr>
            <p:ph type="sldNum" sz="quarter" idx="5"/>
          </p:nvPr>
        </p:nvSpPr>
        <p:spPr/>
        <p:txBody>
          <a:bodyPr/>
          <a:lstStyle/>
          <a:p>
            <a:fld id="{563F7196-4D39-CC41-9884-0882C7D56BCE}" type="slidenum">
              <a:rPr lang="en-US" smtClean="0"/>
              <a:t>13</a:t>
            </a:fld>
            <a:endParaRPr lang="en-US"/>
          </a:p>
        </p:txBody>
      </p:sp>
    </p:spTree>
    <p:extLst>
      <p:ext uri="{BB962C8B-B14F-4D97-AF65-F5344CB8AC3E}">
        <p14:creationId xmlns:p14="http://schemas.microsoft.com/office/powerpoint/2010/main" val="1665968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A669-2F0A-8EE5-BFA3-E4219A53A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5C9CD-6EE0-268D-C247-E5708AAEC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9DAC5-FDB5-F66F-A25E-F5D378F3DCC4}"/>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Now we are going to think about the tools that help each of us.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toolkit might include things that help you learn, remember something, organise yourself, explain your ideas or feel ready to learn.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might choose pictures, listening to information, talking something through, extra thinking time, a checklist, taking a movement break, somewhere quiet, helpful technology, asking somebody for help or breaking a task into smaller steps.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is no correct toolkit.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also do not have to tell the class anything personal that you do not want to share.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draw, write, use the cards or work with somebody else.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1C16F8E-B2D2-3EB1-0A0B-62FE9487C90A}"/>
              </a:ext>
            </a:extLst>
          </p:cNvPr>
          <p:cNvSpPr>
            <a:spLocks noGrp="1"/>
          </p:cNvSpPr>
          <p:nvPr>
            <p:ph type="sldNum" sz="quarter" idx="5"/>
          </p:nvPr>
        </p:nvSpPr>
        <p:spPr/>
        <p:txBody>
          <a:bodyPr/>
          <a:lstStyle/>
          <a:p>
            <a:fld id="{563F7196-4D39-CC41-9884-0882C7D56BCE}" type="slidenum">
              <a:rPr lang="en-US" smtClean="0"/>
              <a:t>14</a:t>
            </a:fld>
            <a:endParaRPr lang="en-US"/>
          </a:p>
        </p:txBody>
      </p:sp>
    </p:spTree>
    <p:extLst>
      <p:ext uri="{BB962C8B-B14F-4D97-AF65-F5344CB8AC3E}">
        <p14:creationId xmlns:p14="http://schemas.microsoft.com/office/powerpoint/2010/main" val="2223690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6B539-02B1-78E3-1286-AF6CEDB89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E16E1-3094-0E79-096D-2521D29A9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8D3CAD-877E-1129-549C-8CF6A4C98B78}"/>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Choose at least four things that would be useful in your toolkit.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pick two of them and think about why they help.</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“A checklist helps me because I can see what I have done and what I need to do next.”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think beyond your own toolkit.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is one change we could make in our classroom that might make learning easier for different people?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might be giving instructions in more than one way, allowing a little thinking time, using pictures or breaking a long task into smaller steps.</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For younger children: Ask them simply to choose or draw the things that help them and complete the spoken sentence, “This helps me because…”</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160B084-15BC-2921-AA8F-8095A66B2A3E}"/>
              </a:ext>
            </a:extLst>
          </p:cNvPr>
          <p:cNvSpPr>
            <a:spLocks noGrp="1"/>
          </p:cNvSpPr>
          <p:nvPr>
            <p:ph type="sldNum" sz="quarter" idx="5"/>
          </p:nvPr>
        </p:nvSpPr>
        <p:spPr/>
        <p:txBody>
          <a:bodyPr/>
          <a:lstStyle/>
          <a:p>
            <a:fld id="{563F7196-4D39-CC41-9884-0882C7D56BCE}" type="slidenum">
              <a:rPr lang="en-US" smtClean="0"/>
              <a:t>15</a:t>
            </a:fld>
            <a:endParaRPr lang="en-US"/>
          </a:p>
        </p:txBody>
      </p:sp>
    </p:spTree>
    <p:extLst>
      <p:ext uri="{BB962C8B-B14F-4D97-AF65-F5344CB8AC3E}">
        <p14:creationId xmlns:p14="http://schemas.microsoft.com/office/powerpoint/2010/main" val="156965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0257-DADE-A1A5-BA3D-FB2E220B0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AAF26-161B-CB1D-2E8B-845ECC4D9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CE384-A6C8-4F81-6F7F-DF49040CC0A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Have a look at the different toolkits.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Did everybody choose exactly the same things?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Probably not, and that is the point.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Something that helps one person might not be useful to somebody else. The same tool might even help two people for completely different reasons.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for a few examples if children are happy to share.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ask: what could we do in our classroom to make it easier for lots of different minds to learn?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Reinforce that there is no single “right” way to learn or complete a task.</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9B4A5966-308C-7967-761D-E0E3EC91FC6B}"/>
              </a:ext>
            </a:extLst>
          </p:cNvPr>
          <p:cNvSpPr>
            <a:spLocks noGrp="1"/>
          </p:cNvSpPr>
          <p:nvPr>
            <p:ph type="sldNum" sz="quarter" idx="5"/>
          </p:nvPr>
        </p:nvSpPr>
        <p:spPr/>
        <p:txBody>
          <a:bodyPr/>
          <a:lstStyle/>
          <a:p>
            <a:fld id="{563F7196-4D39-CC41-9884-0882C7D56BCE}" type="slidenum">
              <a:rPr lang="en-US" smtClean="0"/>
              <a:t>16</a:t>
            </a:fld>
            <a:endParaRPr lang="en-US"/>
          </a:p>
        </p:txBody>
      </p:sp>
    </p:spTree>
    <p:extLst>
      <p:ext uri="{BB962C8B-B14F-4D97-AF65-F5344CB8AC3E}">
        <p14:creationId xmlns:p14="http://schemas.microsoft.com/office/powerpoint/2010/main" val="353952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9817D-C9AF-A017-8F40-254429E631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EF24E-9341-8C21-C722-CD79FF18F1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19546-9FD5-472A-D33C-E0F51D353538}"/>
              </a:ext>
            </a:extLst>
          </p:cNvPr>
          <p:cNvSpPr>
            <a:spLocks noGrp="1"/>
          </p:cNvSpPr>
          <p:nvPr>
            <p:ph type="body" idx="1"/>
          </p:nvPr>
        </p:nvSpPr>
        <p:spPr/>
        <p:txBody>
          <a:bodyPr/>
          <a:lstStyle/>
          <a:p>
            <a:r>
              <a:rPr lang="en-US" sz="1200" b="0" i="0" kern="1200" dirty="0">
                <a:solidFill>
                  <a:schemeClr val="tx1"/>
                </a:solidFill>
                <a:effectLst/>
                <a:latin typeface="Century Gothic" panose="020B0502020202020204" pitchFamily="34" charset="0"/>
                <a:ea typeface="+mn-ea"/>
                <a:cs typeface="+mn-cs"/>
              </a:rPr>
              <a:t>We are going to finish with a quick true or false quiz.</a:t>
            </a:r>
            <a:endParaRPr lang="en-GB" sz="1200" b="0" i="0" kern="1200" dirty="0">
              <a:solidFill>
                <a:schemeClr val="tx1"/>
              </a:solidFill>
              <a:effectLst/>
              <a:latin typeface="Century Gothic" panose="020B0502020202020204" pitchFamily="34" charset="0"/>
              <a:ea typeface="+mn-ea"/>
              <a:cs typeface="+mn-cs"/>
            </a:endParaRPr>
          </a:p>
          <a:p>
            <a:r>
              <a:rPr lang="en-US" sz="1200" b="0" i="0" kern="1200" dirty="0">
                <a:solidFill>
                  <a:schemeClr val="tx1"/>
                </a:solidFill>
                <a:effectLst/>
                <a:latin typeface="Century Gothic" panose="020B0502020202020204" pitchFamily="34" charset="0"/>
                <a:ea typeface="+mn-ea"/>
                <a:cs typeface="+mn-cs"/>
              </a:rPr>
              <a:t>If you think the answer is true, stand up.</a:t>
            </a:r>
            <a:endParaRPr lang="en-GB" sz="1200" b="0" i="0" kern="1200" dirty="0">
              <a:solidFill>
                <a:schemeClr val="tx1"/>
              </a:solidFill>
              <a:effectLst/>
              <a:latin typeface="Century Gothic" panose="020B0502020202020204" pitchFamily="34" charset="0"/>
              <a:ea typeface="+mn-ea"/>
              <a:cs typeface="+mn-cs"/>
            </a:endParaRPr>
          </a:p>
          <a:p>
            <a:r>
              <a:rPr lang="en-US" sz="1200" b="0" i="0" kern="1200" dirty="0">
                <a:solidFill>
                  <a:schemeClr val="tx1"/>
                </a:solidFill>
                <a:effectLst/>
                <a:latin typeface="Century Gothic" panose="020B0502020202020204" pitchFamily="34" charset="0"/>
                <a:ea typeface="+mn-ea"/>
                <a:cs typeface="+mn-cs"/>
              </a:rPr>
              <a:t>If you think it is false, stay sitting down.</a:t>
            </a:r>
            <a:endParaRPr lang="en-GB" sz="1200" b="0" i="0" kern="1200" dirty="0">
              <a:solidFill>
                <a:schemeClr val="tx1"/>
              </a:solidFill>
              <a:effectLst/>
              <a:latin typeface="Century Gothic" panose="020B0502020202020204" pitchFamily="34" charset="0"/>
              <a:ea typeface="+mn-ea"/>
              <a:cs typeface="+mn-cs"/>
            </a:endParaRPr>
          </a:p>
          <a:p>
            <a:r>
              <a:rPr lang="en-US" sz="1200" b="0" i="0" kern="1200" dirty="0">
                <a:solidFill>
                  <a:schemeClr val="tx1"/>
                </a:solidFill>
                <a:effectLst/>
                <a:latin typeface="Century Gothic" panose="020B0502020202020204" pitchFamily="34" charset="0"/>
                <a:ea typeface="+mn-ea"/>
                <a:cs typeface="+mn-cs"/>
              </a:rPr>
              <a:t>Read each statement one at a time and click to reveal the answer </a:t>
            </a:r>
          </a:p>
          <a:p>
            <a:endParaRPr lang="en-US" sz="1200" b="0" i="0" kern="1200" dirty="0">
              <a:solidFill>
                <a:schemeClr val="tx1"/>
              </a:solidFill>
              <a:effectLst/>
              <a:latin typeface="Century Gothic" panose="020B0502020202020204" pitchFamily="34" charset="0"/>
              <a:ea typeface="+mn-ea"/>
              <a:cs typeface="+mn-cs"/>
            </a:endParaRPr>
          </a:p>
          <a:p>
            <a:r>
              <a:rPr lang="en-US" sz="1200" b="0" i="0" kern="1200" dirty="0">
                <a:solidFill>
                  <a:schemeClr val="tx1"/>
                </a:solidFill>
                <a:effectLst/>
                <a:latin typeface="Century Gothic" panose="020B0502020202020204" pitchFamily="34" charset="0"/>
                <a:ea typeface="+mn-ea"/>
                <a:cs typeface="+mn-cs"/>
              </a:rPr>
              <a:t>You can ask one or two children why they chose their answer, but avoid putting anyone on the spot.</a:t>
            </a:r>
            <a:endParaRPr lang="en-GB" sz="1200" b="0" i="0" kern="1200" dirty="0">
              <a:solidFill>
                <a:schemeClr val="tx1"/>
              </a:solidFill>
              <a:effectLst/>
              <a:latin typeface="Century Gothic" panose="020B0502020202020204" pitchFamily="34" charset="0"/>
              <a:ea typeface="+mn-ea"/>
              <a:cs typeface="+mn-cs"/>
            </a:endParaRPr>
          </a:p>
          <a:p>
            <a:endParaRPr lang="en-GB" dirty="0"/>
          </a:p>
        </p:txBody>
      </p:sp>
      <p:sp>
        <p:nvSpPr>
          <p:cNvPr id="4" name="Slide Number Placeholder 3">
            <a:extLst>
              <a:ext uri="{FF2B5EF4-FFF2-40B4-BE49-F238E27FC236}">
                <a16:creationId xmlns:a16="http://schemas.microsoft.com/office/drawing/2014/main" id="{518C49FA-6F75-04DC-7767-C24CDA654016}"/>
              </a:ext>
            </a:extLst>
          </p:cNvPr>
          <p:cNvSpPr>
            <a:spLocks noGrp="1"/>
          </p:cNvSpPr>
          <p:nvPr>
            <p:ph type="sldNum" sz="quarter" idx="5"/>
          </p:nvPr>
        </p:nvSpPr>
        <p:spPr/>
        <p:txBody>
          <a:bodyPr/>
          <a:lstStyle/>
          <a:p>
            <a:fld id="{563F7196-4D39-CC41-9884-0882C7D56BCE}" type="slidenum">
              <a:rPr lang="en-US" smtClean="0"/>
              <a:t>17</a:t>
            </a:fld>
            <a:endParaRPr lang="en-US"/>
          </a:p>
        </p:txBody>
      </p:sp>
    </p:spTree>
    <p:extLst>
      <p:ext uri="{BB962C8B-B14F-4D97-AF65-F5344CB8AC3E}">
        <p14:creationId xmlns:p14="http://schemas.microsoft.com/office/powerpoint/2010/main" val="754393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1887D-975D-3FE5-14F4-7C967A4CC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6D8F8-983B-01EE-C409-7FE229C099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884DD-75B5-38A5-499E-C074C406DA0B}"/>
              </a:ext>
            </a:extLst>
          </p:cNvPr>
          <p:cNvSpPr>
            <a:spLocks noGrp="1"/>
          </p:cNvSpPr>
          <p:nvPr>
            <p:ph type="body" idx="1"/>
          </p:nvPr>
        </p:nvSpPr>
        <p:spPr/>
        <p:txBody>
          <a:bodyPr/>
          <a:lstStyle/>
          <a:p>
            <a:r>
              <a:rPr lang="en-US" sz="1200" b="0" i="0" kern="1200" dirty="0">
                <a:solidFill>
                  <a:schemeClr val="tx1"/>
                </a:solidFill>
                <a:effectLst/>
                <a:latin typeface="Century Gothic" panose="020B0502020202020204" pitchFamily="34" charset="0"/>
                <a:ea typeface="+mn-ea"/>
                <a:cs typeface="+mn-cs"/>
              </a:rPr>
              <a:t>1. One in ten people have dyslexia.</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Click for answer: Number one is true. Around one in ten people have dyslexia.</a:t>
            </a:r>
            <a:endParaRPr lang="en-GB" sz="1200" b="0" i="0" kern="1200" dirty="0">
              <a:solidFill>
                <a:schemeClr val="tx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2. Dyslexia only means finding reading hard.</a:t>
            </a: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Click for answer: Number two is false. Dyslexia can affect reading and spelling, but it can also affect memory, organisation and processing information.</a:t>
            </a:r>
            <a:endParaRPr lang="en-GB" sz="1200" b="0" i="0" kern="1200" dirty="0">
              <a:solidFill>
                <a:schemeClr val="tx1"/>
              </a:solidFill>
              <a:effectLst/>
              <a:latin typeface="Century Gothic" panose="020B0502020202020204" pitchFamily="34" charset="0"/>
              <a:ea typeface="+mn-ea"/>
              <a:cs typeface="+mn-cs"/>
            </a:endParaRPr>
          </a:p>
          <a:p>
            <a:endParaRPr lang="en-GB" dirty="0"/>
          </a:p>
        </p:txBody>
      </p:sp>
      <p:sp>
        <p:nvSpPr>
          <p:cNvPr id="4" name="Slide Number Placeholder 3">
            <a:extLst>
              <a:ext uri="{FF2B5EF4-FFF2-40B4-BE49-F238E27FC236}">
                <a16:creationId xmlns:a16="http://schemas.microsoft.com/office/drawing/2014/main" id="{FA9C6AAA-AECB-20FA-F45F-336A78902B68}"/>
              </a:ext>
            </a:extLst>
          </p:cNvPr>
          <p:cNvSpPr>
            <a:spLocks noGrp="1"/>
          </p:cNvSpPr>
          <p:nvPr>
            <p:ph type="sldNum" sz="quarter" idx="5"/>
          </p:nvPr>
        </p:nvSpPr>
        <p:spPr/>
        <p:txBody>
          <a:bodyPr/>
          <a:lstStyle/>
          <a:p>
            <a:fld id="{563F7196-4D39-CC41-9884-0882C7D56BCE}" type="slidenum">
              <a:rPr lang="en-US" smtClean="0"/>
              <a:t>18</a:t>
            </a:fld>
            <a:endParaRPr lang="en-US"/>
          </a:p>
        </p:txBody>
      </p:sp>
    </p:spTree>
    <p:extLst>
      <p:ext uri="{BB962C8B-B14F-4D97-AF65-F5344CB8AC3E}">
        <p14:creationId xmlns:p14="http://schemas.microsoft.com/office/powerpoint/2010/main" val="1379459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774FC-94DC-B133-B1DA-88E7EA910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C4893-E95A-7685-0CE5-3EB2ED6E5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2DB2D-21E9-3E29-B01D-B6E4B42BD6E5}"/>
              </a:ext>
            </a:extLst>
          </p:cNvPr>
          <p:cNvSpPr>
            <a:spLocks noGrp="1"/>
          </p:cNvSpPr>
          <p:nvPr>
            <p:ph type="body" idx="1"/>
          </p:nvPr>
        </p:nvSpPr>
        <p:spPr/>
        <p:txBody>
          <a:bodyPr/>
          <a:lstStyle/>
          <a:p>
            <a:r>
              <a:rPr lang="en-US" sz="1200" b="0" i="0" kern="1200" dirty="0">
                <a:solidFill>
                  <a:schemeClr val="tx1"/>
                </a:solidFill>
                <a:effectLst/>
                <a:latin typeface="Century Gothic" panose="020B0502020202020204" pitchFamily="34" charset="0"/>
                <a:ea typeface="+mn-ea"/>
                <a:cs typeface="+mn-cs"/>
              </a:rPr>
              <a:t>3. Dyslexic people can be great problem solvers.</a:t>
            </a: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CLICK: Number three is true, with an important point. Many dyslexic people are good at finding creative or practical solutions, but not every dyslexic person has the same strengths.</a:t>
            </a:r>
            <a:endParaRPr lang="en-GB" sz="1200" b="0" i="0" kern="1200" dirty="0">
              <a:solidFill>
                <a:schemeClr val="tx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4. Dyslexia means you are not clever.</a:t>
            </a: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CLICK: Number four is false. Dyslexia has nothing to do with how intelligent somebody is.</a:t>
            </a:r>
            <a:endParaRPr lang="en-GB" sz="1200" b="0" i="0" kern="1200" dirty="0">
              <a:solidFill>
                <a:schemeClr val="tx1"/>
              </a:solidFill>
              <a:effectLst/>
              <a:latin typeface="Century Gothic" panose="020B0502020202020204" pitchFamily="34" charset="0"/>
              <a:ea typeface="+mn-ea"/>
              <a:cs typeface="+mn-cs"/>
            </a:endParaRPr>
          </a:p>
          <a:p>
            <a:endParaRPr lang="en-GB" dirty="0"/>
          </a:p>
        </p:txBody>
      </p:sp>
      <p:sp>
        <p:nvSpPr>
          <p:cNvPr id="4" name="Slide Number Placeholder 3">
            <a:extLst>
              <a:ext uri="{FF2B5EF4-FFF2-40B4-BE49-F238E27FC236}">
                <a16:creationId xmlns:a16="http://schemas.microsoft.com/office/drawing/2014/main" id="{1F82B1C8-91F7-F9C5-B500-52EEF5286E5E}"/>
              </a:ext>
            </a:extLst>
          </p:cNvPr>
          <p:cNvSpPr>
            <a:spLocks noGrp="1"/>
          </p:cNvSpPr>
          <p:nvPr>
            <p:ph type="sldNum" sz="quarter" idx="5"/>
          </p:nvPr>
        </p:nvSpPr>
        <p:spPr/>
        <p:txBody>
          <a:bodyPr/>
          <a:lstStyle/>
          <a:p>
            <a:fld id="{563F7196-4D39-CC41-9884-0882C7D56BCE}" type="slidenum">
              <a:rPr lang="en-US" smtClean="0"/>
              <a:t>19</a:t>
            </a:fld>
            <a:endParaRPr lang="en-US"/>
          </a:p>
        </p:txBody>
      </p:sp>
    </p:spTree>
    <p:extLst>
      <p:ext uri="{BB962C8B-B14F-4D97-AF65-F5344CB8AC3E}">
        <p14:creationId xmlns:p14="http://schemas.microsoft.com/office/powerpoint/2010/main" val="3476068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B35B7-D693-64A6-DA77-7A0B89E3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348F6-755E-CF8B-D2AB-1D3E4E01D3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CA108-8459-8652-9B82-84462BF1EC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Century Gothic" panose="020B0502020202020204" pitchFamily="34" charset="0"/>
                <a:ea typeface="+mn-ea"/>
                <a:cs typeface="+mn-cs"/>
              </a:rPr>
              <a:t>5. Every person with dyslexia is the same.</a:t>
            </a: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CLICK: Number five is false. Every dyslexic person is different.</a:t>
            </a:r>
            <a:endParaRPr lang="en-GB" sz="1200" b="0" i="0" kern="1200" dirty="0">
              <a:solidFill>
                <a:schemeClr val="tx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00F6FC8B-A7F3-406C-1280-B10411A3BC85}"/>
              </a:ext>
            </a:extLst>
          </p:cNvPr>
          <p:cNvSpPr>
            <a:spLocks noGrp="1"/>
          </p:cNvSpPr>
          <p:nvPr>
            <p:ph type="sldNum" sz="quarter" idx="5"/>
          </p:nvPr>
        </p:nvSpPr>
        <p:spPr/>
        <p:txBody>
          <a:bodyPr/>
          <a:lstStyle/>
          <a:p>
            <a:fld id="{563F7196-4D39-CC41-9884-0882C7D56BCE}" type="slidenum">
              <a:rPr lang="en-US" smtClean="0"/>
              <a:t>20</a:t>
            </a:fld>
            <a:endParaRPr lang="en-US"/>
          </a:p>
        </p:txBody>
      </p:sp>
    </p:spTree>
    <p:extLst>
      <p:ext uri="{BB962C8B-B14F-4D97-AF65-F5344CB8AC3E}">
        <p14:creationId xmlns:p14="http://schemas.microsoft.com/office/powerpoint/2010/main" val="3101031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CCC59-85FC-8F1B-44B3-6C54927C8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7432B-3459-0DB4-3185-A91E19853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18BEF-B84E-0E2C-2ED2-9EA6E989C0C2}"/>
              </a:ext>
            </a:extLst>
          </p:cNvPr>
          <p:cNvSpPr>
            <a:spLocks noGrp="1"/>
          </p:cNvSpPr>
          <p:nvPr>
            <p:ph type="body" idx="1"/>
          </p:nvPr>
        </p:nvSpPr>
        <p:spPr/>
        <p:txBody>
          <a:bodyPr/>
          <a:lstStyle/>
          <a:p>
            <a:r>
              <a:rPr lang="en-US" sz="1200" b="0" i="0" kern="1200" dirty="0">
                <a:solidFill>
                  <a:schemeClr val="tx1"/>
                </a:solidFill>
                <a:effectLst/>
                <a:latin typeface="Century Gothic" panose="020B0502020202020204" pitchFamily="34" charset="0"/>
                <a:ea typeface="+mn-ea"/>
                <a:cs typeface="+mn-cs"/>
              </a:rPr>
              <a:t>So what are the four things I would like you to remember?</a:t>
            </a:r>
          </a:p>
          <a:p>
            <a:endParaRPr lang="en-GB" sz="1200" b="0" i="0" kern="1200" dirty="0">
              <a:solidFill>
                <a:schemeClr val="tx1"/>
              </a:solidFill>
              <a:effectLst/>
              <a:latin typeface="Century Gothic" panose="020B0502020202020204" pitchFamily="34" charset="0"/>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Century Gothic" panose="020B0502020202020204" pitchFamily="34" charset="0"/>
                <a:ea typeface="+mn-ea"/>
                <a:cs typeface="+mn-cs"/>
              </a:rPr>
              <a:t>Dyslexia is a learning difference.</a:t>
            </a:r>
            <a:endParaRPr lang="en-GB" sz="1200" b="0" i="0" kern="1200" dirty="0">
              <a:solidFill>
                <a:schemeClr val="tx1"/>
              </a:solidFill>
              <a:effectLst/>
              <a:latin typeface="Century Gothic" panose="020B0502020202020204" pitchFamily="34" charset="0"/>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Century Gothic" panose="020B0502020202020204" pitchFamily="34" charset="0"/>
                <a:ea typeface="+mn-ea"/>
                <a:cs typeface="+mn-cs"/>
              </a:rPr>
              <a:t>It affects different people in different ways.</a:t>
            </a:r>
            <a:endParaRPr lang="en-GB" sz="1200" b="0" i="0" kern="1200" dirty="0">
              <a:solidFill>
                <a:schemeClr val="tx1"/>
              </a:solidFill>
              <a:effectLst/>
              <a:latin typeface="Century Gothic" panose="020B0502020202020204" pitchFamily="34" charset="0"/>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Century Gothic" panose="020B0502020202020204" pitchFamily="34" charset="0"/>
                <a:ea typeface="+mn-ea"/>
                <a:cs typeface="+mn-cs"/>
              </a:rPr>
              <a:t>Different people sometimes need different tools, explanations or amounts of time.</a:t>
            </a:r>
            <a:endParaRPr lang="en-GB" sz="1200" b="0" i="0" kern="1200" dirty="0">
              <a:solidFill>
                <a:schemeClr val="tx1"/>
              </a:solidFill>
              <a:effectLst/>
              <a:latin typeface="Century Gothic" panose="020B0502020202020204" pitchFamily="34" charset="0"/>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Century Gothic" panose="020B0502020202020204" pitchFamily="34" charset="0"/>
                <a:ea typeface="+mn-ea"/>
                <a:cs typeface="+mn-cs"/>
              </a:rPr>
              <a:t>And one of the simplest things all of us can do is be kind and patient with people who may learn differently from us.</a:t>
            </a:r>
            <a:endParaRPr lang="en-GB" sz="1200" b="0" i="0" kern="1200" dirty="0">
              <a:solidFill>
                <a:schemeClr val="tx1"/>
              </a:solidFill>
              <a:effectLst/>
              <a:latin typeface="Century Gothic" panose="020B0502020202020204" pitchFamily="34" charset="0"/>
              <a:ea typeface="+mn-ea"/>
              <a:cs typeface="+mn-cs"/>
            </a:endParaRPr>
          </a:p>
          <a:p>
            <a:endParaRPr lang="en-US" sz="1200" b="0" i="0" kern="1200" dirty="0">
              <a:solidFill>
                <a:schemeClr val="tx1"/>
              </a:solidFill>
              <a:effectLst/>
              <a:latin typeface="Century Gothic" panose="020B0502020202020204" pitchFamily="34" charset="0"/>
              <a:ea typeface="+mn-ea"/>
              <a:cs typeface="+mn-cs"/>
            </a:endParaRPr>
          </a:p>
          <a:p>
            <a:r>
              <a:rPr lang="en-US" sz="1200" b="0" i="0" kern="1200" dirty="0">
                <a:solidFill>
                  <a:schemeClr val="tx1"/>
                </a:solidFill>
                <a:effectLst/>
                <a:latin typeface="Century Gothic" panose="020B0502020202020204" pitchFamily="34" charset="0"/>
                <a:ea typeface="+mn-ea"/>
                <a:cs typeface="+mn-cs"/>
              </a:rPr>
              <a:t>Possible closing question: What is one thing you will remember from today?</a:t>
            </a:r>
            <a:br>
              <a:rPr lang="en-US" sz="1200" b="0" i="0" kern="1200" dirty="0">
                <a:solidFill>
                  <a:schemeClr val="tx1"/>
                </a:solidFill>
                <a:effectLst/>
                <a:latin typeface="Century Gothic" panose="020B0502020202020204" pitchFamily="34" charset="0"/>
                <a:ea typeface="+mn-ea"/>
                <a:cs typeface="+mn-cs"/>
              </a:rPr>
            </a:br>
            <a:br>
              <a:rPr lang="en-US" sz="1200" b="0" i="0" kern="1200" dirty="0">
                <a:solidFill>
                  <a:schemeClr val="tx1"/>
                </a:solidFill>
                <a:effectLst/>
                <a:latin typeface="Century Gothic" panose="020B0502020202020204" pitchFamily="34" charset="0"/>
                <a:ea typeface="+mn-ea"/>
                <a:cs typeface="+mn-cs"/>
              </a:rPr>
            </a:br>
            <a:r>
              <a:rPr lang="en-US" sz="1200" b="0" i="0" kern="1200" dirty="0">
                <a:solidFill>
                  <a:schemeClr val="tx1"/>
                </a:solidFill>
                <a:effectLst/>
                <a:latin typeface="Century Gothic" panose="020B0502020202020204" pitchFamily="34" charset="0"/>
                <a:ea typeface="+mn-ea"/>
                <a:cs typeface="+mn-cs"/>
              </a:rPr>
              <a:t>Or, for a class session, finish the sentence together: “In our class, we can help different minds by…” Record some of the children’s ideas if appropriate.</a:t>
            </a:r>
            <a:endParaRPr lang="en-GB" sz="1200" b="0" i="0" kern="1200" dirty="0">
              <a:solidFill>
                <a:schemeClr val="tx1"/>
              </a:solidFill>
              <a:effectLst/>
              <a:latin typeface="Century Gothic" panose="020B0502020202020204" pitchFamily="34" charset="0"/>
              <a:ea typeface="+mn-ea"/>
              <a:cs typeface="+mn-cs"/>
            </a:endParaRPr>
          </a:p>
          <a:p>
            <a:endParaRPr lang="en-GB" b="0" i="0" dirty="0">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D6C4FAE1-2FAD-176A-DC70-5E0C4454AAAF}"/>
              </a:ext>
            </a:extLst>
          </p:cNvPr>
          <p:cNvSpPr>
            <a:spLocks noGrp="1"/>
          </p:cNvSpPr>
          <p:nvPr>
            <p:ph type="sldNum" sz="quarter" idx="5"/>
          </p:nvPr>
        </p:nvSpPr>
        <p:spPr/>
        <p:txBody>
          <a:bodyPr/>
          <a:lstStyle/>
          <a:p>
            <a:fld id="{563F7196-4D39-CC41-9884-0882C7D56BCE}" type="slidenum">
              <a:rPr lang="en-US" smtClean="0"/>
              <a:t>21</a:t>
            </a:fld>
            <a:endParaRPr lang="en-US"/>
          </a:p>
        </p:txBody>
      </p:sp>
    </p:spTree>
    <p:extLst>
      <p:ext uri="{BB962C8B-B14F-4D97-AF65-F5344CB8AC3E}">
        <p14:creationId xmlns:p14="http://schemas.microsoft.com/office/powerpoint/2010/main" val="80545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72D8F-7F13-F296-6565-8CE92DEB3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B527A-D106-9204-202D-92B525DC3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43806-55B4-0751-FCC1-2EFAECB4F1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a:extLst>
              <a:ext uri="{FF2B5EF4-FFF2-40B4-BE49-F238E27FC236}">
                <a16:creationId xmlns:a16="http://schemas.microsoft.com/office/drawing/2014/main" id="{E6D97E8F-56E0-A6E4-2420-B9C6DD033FD8}"/>
              </a:ext>
            </a:extLst>
          </p:cNvPr>
          <p:cNvSpPr>
            <a:spLocks noGrp="1"/>
          </p:cNvSpPr>
          <p:nvPr>
            <p:ph type="sldNum" sz="quarter" idx="5"/>
          </p:nvPr>
        </p:nvSpPr>
        <p:spPr/>
        <p:txBody>
          <a:bodyPr/>
          <a:lstStyle/>
          <a:p>
            <a:fld id="{563F7196-4D39-CC41-9884-0882C7D56BCE}" type="slidenum">
              <a:rPr lang="en-US" smtClean="0"/>
              <a:t>23</a:t>
            </a:fld>
            <a:endParaRPr lang="en-US"/>
          </a:p>
        </p:txBody>
      </p:sp>
    </p:spTree>
    <p:extLst>
      <p:ext uri="{BB962C8B-B14F-4D97-AF65-F5344CB8AC3E}">
        <p14:creationId xmlns:p14="http://schemas.microsoft.com/office/powerpoint/2010/main" val="3749599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9421-A6E8-9619-8682-DE1CB725062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06003FD-43DC-7560-EE8B-40EFE7BE2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900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B7E93-AB0C-6B0E-CDE8-9AFEB78C76FA}"/>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040D164-47F3-E504-1058-D2052C433D4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43951980"/>
      </p:ext>
    </p:extLst>
  </p:cSld>
  <p:clrMapOvr>
    <a:masterClrMapping/>
  </p:clrMapOvr>
  <p:extLst>
    <p:ext uri="{DCECCB84-F9BA-43D5-87BE-67443E8EF086}">
      <p15:sldGuideLst xmlns:p15="http://schemas.microsoft.com/office/powerpoint/2012/main">
        <p15:guide id="1" orient="horz" pos="1139" userDrawn="1">
          <p15:clr>
            <a:srgbClr val="FBAE40"/>
          </p15:clr>
        </p15:guide>
        <p15:guide id="2" pos="50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7980-3854-2631-944E-E40A68D0F58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AF4DB8F-9315-987F-1C5F-C7E81FB937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3979747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51DE4-1CAE-6410-164E-6AE42FAAE389}"/>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396082D-018C-8A90-651F-07A439477AB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6C8C84E-1FE4-EB35-5889-8F522A14CFE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65128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7247C-822C-1682-9899-2F26C5F94499}"/>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4824430-C507-A2E1-C147-7EF632A15A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D8064E6-A41E-CEA2-C096-189A3349074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E4180AE-B0D2-D110-4979-53E1606E1C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8E2466D-D7A8-7088-B518-6331EADD7D1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15686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848EF-1498-F99B-1D78-AE60ABAE8C7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517BA12-1FCB-341B-CAC0-7CCC5598E412}"/>
              </a:ext>
            </a:extLst>
          </p:cNvPr>
          <p:cNvSpPr>
            <a:spLocks noGrp="1"/>
          </p:cNvSpPr>
          <p:nvPr>
            <p:ph type="dt" sz="half" idx="10"/>
          </p:nvPr>
        </p:nvSpPr>
        <p:spPr>
          <a:xfrm>
            <a:off x="838200" y="6356350"/>
            <a:ext cx="2743200" cy="365125"/>
          </a:xfrm>
          <a:prstGeom prst="rect">
            <a:avLst/>
          </a:prstGeom>
        </p:spPr>
        <p:txBody>
          <a:bodyPr/>
          <a:lstStyle/>
          <a:p>
            <a:fld id="{A14D6352-38B6-AA40-84DE-5FB3C51FD003}" type="datetimeFigureOut">
              <a:rPr lang="en-US" smtClean="0"/>
              <a:t>9/17/2026</a:t>
            </a:fld>
            <a:endParaRPr lang="en-US"/>
          </a:p>
        </p:txBody>
      </p:sp>
      <p:sp>
        <p:nvSpPr>
          <p:cNvPr id="4" name="Footer Placeholder 3">
            <a:extLst>
              <a:ext uri="{FF2B5EF4-FFF2-40B4-BE49-F238E27FC236}">
                <a16:creationId xmlns:a16="http://schemas.microsoft.com/office/drawing/2014/main" id="{DD8B5CF0-4692-3983-544B-89F62D9A3E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D9B9166-F8DE-DDB1-1D31-0FF41D94112E}"/>
              </a:ext>
            </a:extLst>
          </p:cNvPr>
          <p:cNvSpPr>
            <a:spLocks noGrp="1"/>
          </p:cNvSpPr>
          <p:nvPr>
            <p:ph type="sldNum" sz="quarter" idx="12"/>
          </p:nvPr>
        </p:nvSpPr>
        <p:spPr>
          <a:xfrm>
            <a:off x="8610600" y="6356350"/>
            <a:ext cx="2743200" cy="365125"/>
          </a:xfrm>
          <a:prstGeom prst="rect">
            <a:avLst/>
          </a:prstGeom>
        </p:spPr>
        <p:txBody>
          <a:bodyPr/>
          <a:lstStyle/>
          <a:p>
            <a:fld id="{C9C22C16-2872-6148-9921-199BEB472F3C}" type="slidenum">
              <a:rPr lang="en-US" smtClean="0"/>
              <a:t>‹#›</a:t>
            </a:fld>
            <a:endParaRPr lang="en-US"/>
          </a:p>
        </p:txBody>
      </p:sp>
    </p:spTree>
    <p:extLst>
      <p:ext uri="{BB962C8B-B14F-4D97-AF65-F5344CB8AC3E}">
        <p14:creationId xmlns:p14="http://schemas.microsoft.com/office/powerpoint/2010/main" val="88134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BFE6CF-2E84-24A4-3341-B67E02A75C8E}"/>
              </a:ext>
            </a:extLst>
          </p:cNvPr>
          <p:cNvSpPr/>
          <p:nvPr userDrawn="1"/>
        </p:nvSpPr>
        <p:spPr>
          <a:xfrm>
            <a:off x="0" y="0"/>
            <a:ext cx="12192000" cy="6858000"/>
          </a:xfrm>
          <a:prstGeom prst="rect">
            <a:avLst/>
          </a:prstGeom>
          <a:solidFill>
            <a:srgbClr val="174860"/>
          </a:solidFill>
          <a:ln>
            <a:solidFill>
              <a:srgbClr val="1748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409998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E987-8B52-2476-42B2-2CD6BEF18B3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C37B8AA-6C6C-0067-CC32-D1A9E0F001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79FA689-671D-0014-EF35-81340049B0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73369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7638E-5B3F-8FD2-15FA-2937B227111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7893490-92EF-FFAF-4623-3E1BD7F2B2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8E6DD7-8BBF-7E9C-E3B3-292837796C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46520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1573B-9D89-3C4F-FDC1-53F4282AC5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BB6360D-4EDA-B553-2330-C2ABCD2ED6C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14478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657CF1-FB1A-483B-07C8-4CD7BB6224F6}"/>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E617AD3-E0B3-3D2B-BC50-6242530AB30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93334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4F6"/>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408F3D-7FA4-B3A7-F6BB-CF6F5A86D5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DF7C5F3E-F404-E1D6-E8E3-80C3D8FA75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Heading</a:t>
            </a:r>
            <a:endParaRPr lang="en-US" dirty="0"/>
          </a:p>
        </p:txBody>
      </p:sp>
      <p:pic>
        <p:nvPicPr>
          <p:cNvPr id="2" name="Picture 1">
            <a:extLst>
              <a:ext uri="{FF2B5EF4-FFF2-40B4-BE49-F238E27FC236}">
                <a16:creationId xmlns:a16="http://schemas.microsoft.com/office/drawing/2014/main" id="{77AB0F93-4435-035A-3EC4-DE27A9EEECE5}"/>
              </a:ext>
            </a:extLst>
          </p:cNvPr>
          <p:cNvPicPr>
            <a:picLocks noChangeAspect="1"/>
          </p:cNvPicPr>
          <p:nvPr userDrawn="1"/>
        </p:nvPicPr>
        <p:blipFill>
          <a:blip r:embed="rId13"/>
          <a:stretch>
            <a:fillRect/>
          </a:stretch>
        </p:blipFill>
        <p:spPr>
          <a:xfrm>
            <a:off x="9515475" y="5777428"/>
            <a:ext cx="2292350" cy="715447"/>
          </a:xfrm>
          <a:prstGeom prst="rect">
            <a:avLst/>
          </a:prstGeom>
        </p:spPr>
      </p:pic>
    </p:spTree>
    <p:extLst>
      <p:ext uri="{BB962C8B-B14F-4D97-AF65-F5344CB8AC3E}">
        <p14:creationId xmlns:p14="http://schemas.microsoft.com/office/powerpoint/2010/main" val="1221537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0" i="0" kern="1200">
          <a:solidFill>
            <a:srgbClr val="174860"/>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rgbClr val="174860"/>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74860"/>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74860"/>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rgbClr val="174860"/>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rgbClr val="174860"/>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1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3.emf"/><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37.emf"/></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38.emf"/><Relationship Id="rId4" Type="http://schemas.openxmlformats.org/officeDocument/2006/relationships/image" Target="../media/image40.emf"/></Relationships>
</file>

<file path=ppt/slides/_rels/slide2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19370-A0C8-91E6-8528-F0AF0095532B}"/>
              </a:ext>
            </a:extLst>
          </p:cNvPr>
          <p:cNvSpPr txBox="1">
            <a:spLocks/>
          </p:cNvSpPr>
          <p:nvPr/>
        </p:nvSpPr>
        <p:spPr>
          <a:xfrm>
            <a:off x="6096000" y="1856744"/>
            <a:ext cx="5846618" cy="1325563"/>
          </a:xfrm>
          <a:prstGeom prst="rect">
            <a:avLst/>
          </a:prstGeom>
        </p:spPr>
        <p:txBody>
          <a:bodyPr/>
          <a:lstStyle>
            <a:lvl1pPr algn="l" defTabSz="914400" rtl="0" eaLnBrk="1" latinLnBrk="0" hangingPunct="1">
              <a:lnSpc>
                <a:spcPct val="90000"/>
              </a:lnSpc>
              <a:spcBef>
                <a:spcPct val="0"/>
              </a:spcBef>
              <a:buNone/>
              <a:defRPr sz="2800" b="0" i="0" kern="1200">
                <a:solidFill>
                  <a:srgbClr val="174860"/>
                </a:solidFill>
                <a:latin typeface="Century Gothic" panose="020B0502020202020204" pitchFamily="34" charset="0"/>
                <a:ea typeface="+mj-ea"/>
                <a:cs typeface="+mj-cs"/>
              </a:defRPr>
            </a:lvl1pPr>
          </a:lstStyle>
          <a:p>
            <a:r>
              <a:rPr lang="en-US" sz="4000" b="1" dirty="0">
                <a:solidFill>
                  <a:srgbClr val="39D3FF"/>
                </a:solidFill>
              </a:rPr>
              <a:t>Talking about </a:t>
            </a:r>
          </a:p>
          <a:p>
            <a:r>
              <a:rPr lang="en-US" sz="4000" b="1" dirty="0">
                <a:solidFill>
                  <a:srgbClr val="39D3FF"/>
                </a:solidFill>
              </a:rPr>
              <a:t>Dyslexia </a:t>
            </a:r>
            <a:r>
              <a:rPr lang="en-US" sz="4000" dirty="0">
                <a:solidFill>
                  <a:schemeClr val="bg1"/>
                </a:solidFill>
              </a:rPr>
              <a:t>different minds, different tools</a:t>
            </a:r>
            <a:endParaRPr lang="en-US" sz="4000" dirty="0">
              <a:solidFill>
                <a:srgbClr val="F2F4F6"/>
              </a:solidFill>
            </a:endParaRPr>
          </a:p>
        </p:txBody>
      </p:sp>
      <p:pic>
        <p:nvPicPr>
          <p:cNvPr id="4" name="Picture 3">
            <a:extLst>
              <a:ext uri="{FF2B5EF4-FFF2-40B4-BE49-F238E27FC236}">
                <a16:creationId xmlns:a16="http://schemas.microsoft.com/office/drawing/2014/main" id="{22134BF8-9359-0D4B-B9E8-281BE06CBDDF}"/>
              </a:ext>
            </a:extLst>
          </p:cNvPr>
          <p:cNvPicPr>
            <a:picLocks noChangeAspect="1"/>
          </p:cNvPicPr>
          <p:nvPr/>
        </p:nvPicPr>
        <p:blipFill>
          <a:blip r:embed="rId3"/>
          <a:stretch>
            <a:fillRect/>
          </a:stretch>
        </p:blipFill>
        <p:spPr>
          <a:xfrm>
            <a:off x="6215841" y="4021753"/>
            <a:ext cx="4543135" cy="1432140"/>
          </a:xfrm>
          <a:prstGeom prst="rect">
            <a:avLst/>
          </a:prstGeom>
        </p:spPr>
      </p:pic>
      <p:pic>
        <p:nvPicPr>
          <p:cNvPr id="9" name="Picture 8">
            <a:extLst>
              <a:ext uri="{FF2B5EF4-FFF2-40B4-BE49-F238E27FC236}">
                <a16:creationId xmlns:a16="http://schemas.microsoft.com/office/drawing/2014/main" id="{09A84D9E-11EC-3440-1CF3-7783857067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169532">
            <a:off x="398983" y="840853"/>
            <a:ext cx="5382004" cy="5382004"/>
          </a:xfrm>
          <a:prstGeom prst="rect">
            <a:avLst/>
          </a:prstGeom>
        </p:spPr>
      </p:pic>
    </p:spTree>
    <p:extLst>
      <p:ext uri="{BB962C8B-B14F-4D97-AF65-F5344CB8AC3E}">
        <p14:creationId xmlns:p14="http://schemas.microsoft.com/office/powerpoint/2010/main" val="1453106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C9B7F-4104-7705-ACC0-4FBC73824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DD7002-6297-8CA6-CF57-3AF2ACEB2A67}"/>
              </a:ext>
            </a:extLst>
          </p:cNvPr>
          <p:cNvSpPr>
            <a:spLocks noGrp="1"/>
          </p:cNvSpPr>
          <p:nvPr>
            <p:ph type="title"/>
          </p:nvPr>
        </p:nvSpPr>
        <p:spPr/>
        <p:txBody>
          <a:bodyPr/>
          <a:lstStyle/>
          <a:p>
            <a:r>
              <a:rPr lang="en-US" dirty="0"/>
              <a:t>Why we are here today</a:t>
            </a:r>
          </a:p>
        </p:txBody>
      </p:sp>
      <p:sp>
        <p:nvSpPr>
          <p:cNvPr id="5" name="Rounded Rectangle 4">
            <a:extLst>
              <a:ext uri="{FF2B5EF4-FFF2-40B4-BE49-F238E27FC236}">
                <a16:creationId xmlns:a16="http://schemas.microsoft.com/office/drawing/2014/main" id="{9C74189B-12A6-B9FE-4C52-4AC7CF2EA623}"/>
              </a:ext>
            </a:extLst>
          </p:cNvPr>
          <p:cNvSpPr/>
          <p:nvPr/>
        </p:nvSpPr>
        <p:spPr>
          <a:xfrm>
            <a:off x="1000125" y="2000250"/>
            <a:ext cx="3114675" cy="1128713"/>
          </a:xfrm>
          <a:prstGeom prst="roundRect">
            <a:avLst/>
          </a:prstGeom>
          <a:solidFill>
            <a:srgbClr val="C3F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EE4561EE-AAD8-AEA7-ACD7-7D22D2A8F5A6}"/>
              </a:ext>
            </a:extLst>
          </p:cNvPr>
          <p:cNvSpPr/>
          <p:nvPr/>
        </p:nvSpPr>
        <p:spPr>
          <a:xfrm>
            <a:off x="4367212" y="2000250"/>
            <a:ext cx="3114675" cy="1128713"/>
          </a:xfrm>
          <a:prstGeom prst="roundRect">
            <a:avLst/>
          </a:prstGeom>
          <a:solidFill>
            <a:srgbClr val="D2F3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a:extLst>
              <a:ext uri="{FF2B5EF4-FFF2-40B4-BE49-F238E27FC236}">
                <a16:creationId xmlns:a16="http://schemas.microsoft.com/office/drawing/2014/main" id="{60354228-B121-E03C-5CB6-42B57A96BDC6}"/>
              </a:ext>
            </a:extLst>
          </p:cNvPr>
          <p:cNvSpPr/>
          <p:nvPr/>
        </p:nvSpPr>
        <p:spPr>
          <a:xfrm>
            <a:off x="7734299" y="2000250"/>
            <a:ext cx="3114675" cy="1128713"/>
          </a:xfrm>
          <a:prstGeom prst="roundRect">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99CF665-3F5F-BB11-3359-11404107127C}"/>
              </a:ext>
            </a:extLst>
          </p:cNvPr>
          <p:cNvSpPr txBox="1"/>
          <p:nvPr/>
        </p:nvSpPr>
        <p:spPr>
          <a:xfrm>
            <a:off x="1000125" y="2364551"/>
            <a:ext cx="3114675"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Understand dyslexia</a:t>
            </a:r>
          </a:p>
        </p:txBody>
      </p:sp>
      <p:sp>
        <p:nvSpPr>
          <p:cNvPr id="9" name="TextBox 8">
            <a:extLst>
              <a:ext uri="{FF2B5EF4-FFF2-40B4-BE49-F238E27FC236}">
                <a16:creationId xmlns:a16="http://schemas.microsoft.com/office/drawing/2014/main" id="{18F6A02F-5422-FF7C-54EF-7B3F030CC0ED}"/>
              </a:ext>
            </a:extLst>
          </p:cNvPr>
          <p:cNvSpPr txBox="1"/>
          <p:nvPr/>
        </p:nvSpPr>
        <p:spPr>
          <a:xfrm>
            <a:off x="4367212" y="2364551"/>
            <a:ext cx="3114675"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Show kindness</a:t>
            </a:r>
          </a:p>
        </p:txBody>
      </p:sp>
      <p:sp>
        <p:nvSpPr>
          <p:cNvPr id="10" name="TextBox 9">
            <a:extLst>
              <a:ext uri="{FF2B5EF4-FFF2-40B4-BE49-F238E27FC236}">
                <a16:creationId xmlns:a16="http://schemas.microsoft.com/office/drawing/2014/main" id="{EC337EA5-CA0C-597E-85BF-7DF7AD957BA2}"/>
              </a:ext>
            </a:extLst>
          </p:cNvPr>
          <p:cNvSpPr txBox="1"/>
          <p:nvPr/>
        </p:nvSpPr>
        <p:spPr>
          <a:xfrm>
            <a:off x="7734298" y="2364551"/>
            <a:ext cx="3114675"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Share ideas</a:t>
            </a:r>
          </a:p>
        </p:txBody>
      </p:sp>
      <p:sp>
        <p:nvSpPr>
          <p:cNvPr id="11" name="TextBox 10">
            <a:extLst>
              <a:ext uri="{FF2B5EF4-FFF2-40B4-BE49-F238E27FC236}">
                <a16:creationId xmlns:a16="http://schemas.microsoft.com/office/drawing/2014/main" id="{D7B7CD2D-86EC-4019-1541-C727DC8C4690}"/>
              </a:ext>
            </a:extLst>
          </p:cNvPr>
          <p:cNvSpPr txBox="1"/>
          <p:nvPr/>
        </p:nvSpPr>
        <p:spPr>
          <a:xfrm>
            <a:off x="1270331" y="4349462"/>
            <a:ext cx="2300287" cy="984885"/>
          </a:xfrm>
          <a:prstGeom prst="rect">
            <a:avLst/>
          </a:prstGeom>
          <a:noFill/>
        </p:spPr>
        <p:txBody>
          <a:bodyPr wrap="square" rtlCol="0">
            <a:sp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What it is and how it can feel.</a:t>
            </a:r>
            <a:endParaRPr lang="en-US" sz="2000" dirty="0">
              <a:latin typeface="Century Gothic" panose="020B0502020202020204" pitchFamily="34" charset="0"/>
            </a:endParaRPr>
          </a:p>
          <a:p>
            <a:endParaRPr lang="en-GB" dirty="0"/>
          </a:p>
        </p:txBody>
      </p:sp>
      <p:sp>
        <p:nvSpPr>
          <p:cNvPr id="12" name="TextBox 11">
            <a:extLst>
              <a:ext uri="{FF2B5EF4-FFF2-40B4-BE49-F238E27FC236}">
                <a16:creationId xmlns:a16="http://schemas.microsoft.com/office/drawing/2014/main" id="{3F8597A4-2676-6C82-20FA-4AFB7743102A}"/>
              </a:ext>
            </a:extLst>
          </p:cNvPr>
          <p:cNvSpPr txBox="1"/>
          <p:nvPr/>
        </p:nvSpPr>
        <p:spPr>
          <a:xfrm>
            <a:off x="4589855" y="4329113"/>
            <a:ext cx="2669383" cy="984885"/>
          </a:xfrm>
          <a:prstGeom prst="rect">
            <a:avLst/>
          </a:prstGeom>
          <a:noFill/>
        </p:spPr>
        <p:txBody>
          <a:bodyPr wrap="square" rtlCol="0">
            <a:sp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Support friends who learn differently</a:t>
            </a:r>
            <a:endParaRPr lang="en-US" sz="2000" dirty="0">
              <a:latin typeface="Century Gothic" panose="020B0502020202020204" pitchFamily="34" charset="0"/>
            </a:endParaRPr>
          </a:p>
          <a:p>
            <a:endParaRPr lang="en-GB" dirty="0"/>
          </a:p>
        </p:txBody>
      </p:sp>
      <p:sp>
        <p:nvSpPr>
          <p:cNvPr id="13" name="TextBox 12">
            <a:extLst>
              <a:ext uri="{FF2B5EF4-FFF2-40B4-BE49-F238E27FC236}">
                <a16:creationId xmlns:a16="http://schemas.microsoft.com/office/drawing/2014/main" id="{A3D0B269-D4B2-494A-EF40-046A6895D13C}"/>
              </a:ext>
            </a:extLst>
          </p:cNvPr>
          <p:cNvSpPr txBox="1"/>
          <p:nvPr/>
        </p:nvSpPr>
        <p:spPr>
          <a:xfrm>
            <a:off x="7868835" y="4342102"/>
            <a:ext cx="3242509" cy="984885"/>
          </a:xfrm>
          <a:prstGeom prst="rect">
            <a:avLst/>
          </a:prstGeom>
          <a:noFill/>
        </p:spPr>
        <p:txBody>
          <a:bodyPr wrap="square" rtlCol="0">
            <a:sp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Find ways classmates and teachers can help.</a:t>
            </a:r>
            <a:endParaRPr lang="en-US" sz="2000" dirty="0">
              <a:latin typeface="Century Gothic" panose="020B0502020202020204" pitchFamily="34" charset="0"/>
            </a:endParaRPr>
          </a:p>
          <a:p>
            <a:endParaRPr lang="en-GB" dirty="0"/>
          </a:p>
        </p:txBody>
      </p:sp>
      <p:pic>
        <p:nvPicPr>
          <p:cNvPr id="16" name="Picture 15">
            <a:extLst>
              <a:ext uri="{FF2B5EF4-FFF2-40B4-BE49-F238E27FC236}">
                <a16:creationId xmlns:a16="http://schemas.microsoft.com/office/drawing/2014/main" id="{4AF744D5-5510-A66C-0CE0-C44FF3DD83B0}"/>
              </a:ext>
            </a:extLst>
          </p:cNvPr>
          <p:cNvPicPr>
            <a:picLocks noChangeAspect="1"/>
          </p:cNvPicPr>
          <p:nvPr/>
        </p:nvPicPr>
        <p:blipFill>
          <a:blip r:embed="rId3"/>
          <a:stretch>
            <a:fillRect/>
          </a:stretch>
        </p:blipFill>
        <p:spPr>
          <a:xfrm rot="5400000">
            <a:off x="1996811" y="3453931"/>
            <a:ext cx="847329" cy="550213"/>
          </a:xfrm>
          <a:prstGeom prst="rect">
            <a:avLst/>
          </a:prstGeom>
          <a:solidFill>
            <a:srgbClr val="F2F4F6"/>
          </a:solidFill>
        </p:spPr>
      </p:pic>
      <p:pic>
        <p:nvPicPr>
          <p:cNvPr id="17" name="Picture 16">
            <a:extLst>
              <a:ext uri="{FF2B5EF4-FFF2-40B4-BE49-F238E27FC236}">
                <a16:creationId xmlns:a16="http://schemas.microsoft.com/office/drawing/2014/main" id="{872F9D7E-7A90-2BDB-8FCC-6A466FE9DCD8}"/>
              </a:ext>
            </a:extLst>
          </p:cNvPr>
          <p:cNvPicPr>
            <a:picLocks noChangeAspect="1"/>
          </p:cNvPicPr>
          <p:nvPr/>
        </p:nvPicPr>
        <p:blipFill>
          <a:blip r:embed="rId3"/>
          <a:stretch>
            <a:fillRect/>
          </a:stretch>
        </p:blipFill>
        <p:spPr>
          <a:xfrm rot="5400000">
            <a:off x="5500883" y="3453932"/>
            <a:ext cx="847329" cy="550213"/>
          </a:xfrm>
          <a:prstGeom prst="rect">
            <a:avLst/>
          </a:prstGeom>
        </p:spPr>
      </p:pic>
      <p:pic>
        <p:nvPicPr>
          <p:cNvPr id="18" name="Picture 17">
            <a:extLst>
              <a:ext uri="{FF2B5EF4-FFF2-40B4-BE49-F238E27FC236}">
                <a16:creationId xmlns:a16="http://schemas.microsoft.com/office/drawing/2014/main" id="{78F0EF6C-EE48-97DE-59A3-660B89B216E3}"/>
              </a:ext>
            </a:extLst>
          </p:cNvPr>
          <p:cNvPicPr>
            <a:picLocks noChangeAspect="1"/>
          </p:cNvPicPr>
          <p:nvPr/>
        </p:nvPicPr>
        <p:blipFill>
          <a:blip r:embed="rId3"/>
          <a:stretch>
            <a:fillRect/>
          </a:stretch>
        </p:blipFill>
        <p:spPr>
          <a:xfrm rot="5400000">
            <a:off x="8867970" y="3453931"/>
            <a:ext cx="847329" cy="550213"/>
          </a:xfrm>
          <a:prstGeom prst="rect">
            <a:avLst/>
          </a:prstGeom>
        </p:spPr>
      </p:pic>
    </p:spTree>
    <p:extLst>
      <p:ext uri="{BB962C8B-B14F-4D97-AF65-F5344CB8AC3E}">
        <p14:creationId xmlns:p14="http://schemas.microsoft.com/office/powerpoint/2010/main" val="1188933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3504-ED2F-5C76-87BD-EAF47209FB29}"/>
              </a:ext>
            </a:extLst>
          </p:cNvPr>
          <p:cNvSpPr>
            <a:spLocks noGrp="1"/>
          </p:cNvSpPr>
          <p:nvPr>
            <p:ph type="title"/>
          </p:nvPr>
        </p:nvSpPr>
        <p:spPr/>
        <p:txBody>
          <a:bodyPr/>
          <a:lstStyle/>
          <a:p>
            <a:r>
              <a:rPr lang="en-US" dirty="0"/>
              <a:t>What is dyslexia?</a:t>
            </a:r>
            <a:endParaRPr lang="en-GB" dirty="0"/>
          </a:p>
        </p:txBody>
      </p:sp>
      <p:sp>
        <p:nvSpPr>
          <p:cNvPr id="4" name="TextBox 3">
            <a:extLst>
              <a:ext uri="{FF2B5EF4-FFF2-40B4-BE49-F238E27FC236}">
                <a16:creationId xmlns:a16="http://schemas.microsoft.com/office/drawing/2014/main" id="{04E0A412-4406-81DF-5E7E-2C936605F8E6}"/>
              </a:ext>
            </a:extLst>
          </p:cNvPr>
          <p:cNvSpPr txBox="1"/>
          <p:nvPr/>
        </p:nvSpPr>
        <p:spPr>
          <a:xfrm>
            <a:off x="838200" y="1809363"/>
            <a:ext cx="5493327" cy="1983813"/>
          </a:xfrm>
          <a:prstGeom prst="rect">
            <a:avLst/>
          </a:prstGeom>
          <a:noFill/>
        </p:spPr>
        <p:txBody>
          <a:bodyPr wrap="square" rtlCol="0">
            <a:spAutoFit/>
          </a:bodyPr>
          <a:lstStyle/>
          <a:p>
            <a:pPr>
              <a:lnSpc>
                <a:spcPct val="150000"/>
              </a:lnSpc>
            </a:pPr>
            <a:r>
              <a:rPr lang="en-US" sz="2400" b="1" dirty="0">
                <a:solidFill>
                  <a:srgbClr val="203344"/>
                </a:solidFill>
                <a:latin typeface="Century Gothic" pitchFamily="34" charset="0"/>
                <a:ea typeface="Century Gothic" pitchFamily="34" charset="-122"/>
                <a:cs typeface="Century Gothic" pitchFamily="34" charset="-120"/>
              </a:rPr>
              <a:t>Dyslexia is a learning difference</a:t>
            </a:r>
            <a:r>
              <a:rPr lang="en-US" sz="2400" dirty="0">
                <a:solidFill>
                  <a:srgbClr val="203344"/>
                </a:solidFill>
                <a:latin typeface="Century Gothic" pitchFamily="34" charset="0"/>
                <a:ea typeface="Century Gothic" pitchFamily="34" charset="-122"/>
                <a:cs typeface="Century Gothic" pitchFamily="34" charset="-120"/>
              </a:rPr>
              <a:t>. </a:t>
            </a:r>
            <a:br>
              <a:rPr lang="en-US" sz="2000" dirty="0">
                <a:solidFill>
                  <a:srgbClr val="203344"/>
                </a:solidFill>
                <a:latin typeface="Century Gothic" pitchFamily="34" charset="0"/>
                <a:ea typeface="Century Gothic" pitchFamily="34" charset="-122"/>
                <a:cs typeface="Century Gothic" pitchFamily="34" charset="-120"/>
              </a:rPr>
            </a:br>
            <a:r>
              <a:rPr lang="en-US" sz="2000" dirty="0">
                <a:solidFill>
                  <a:srgbClr val="203344"/>
                </a:solidFill>
                <a:latin typeface="Century Gothic" pitchFamily="34" charset="0"/>
                <a:ea typeface="Century Gothic" pitchFamily="34" charset="-122"/>
                <a:cs typeface="Century Gothic" pitchFamily="34" charset="-120"/>
              </a:rPr>
              <a:t>It can affect reading, spelling and how someone remembers, </a:t>
            </a:r>
            <a:r>
              <a:rPr lang="en-US" sz="2000" dirty="0" err="1">
                <a:solidFill>
                  <a:srgbClr val="203344"/>
                </a:solidFill>
                <a:latin typeface="Century Gothic" pitchFamily="34" charset="0"/>
                <a:ea typeface="Century Gothic" pitchFamily="34" charset="-122"/>
                <a:cs typeface="Century Gothic" pitchFamily="34" charset="-120"/>
              </a:rPr>
              <a:t>organises</a:t>
            </a:r>
            <a:r>
              <a:rPr lang="en-US" sz="2000" dirty="0">
                <a:solidFill>
                  <a:srgbClr val="203344"/>
                </a:solidFill>
                <a:latin typeface="Century Gothic" pitchFamily="34" charset="0"/>
                <a:ea typeface="Century Gothic" pitchFamily="34" charset="-122"/>
                <a:cs typeface="Century Gothic" pitchFamily="34" charset="-120"/>
              </a:rPr>
              <a:t> or processes information.</a:t>
            </a:r>
            <a:endParaRPr lang="en-US" sz="2000" dirty="0"/>
          </a:p>
        </p:txBody>
      </p:sp>
      <p:sp>
        <p:nvSpPr>
          <p:cNvPr id="7" name="Rounded Rectangle 6">
            <a:extLst>
              <a:ext uri="{FF2B5EF4-FFF2-40B4-BE49-F238E27FC236}">
                <a16:creationId xmlns:a16="http://schemas.microsoft.com/office/drawing/2014/main" id="{BD3CA6D3-7DBE-6E42-3CFF-A8D9690A04D9}"/>
              </a:ext>
            </a:extLst>
          </p:cNvPr>
          <p:cNvSpPr/>
          <p:nvPr/>
        </p:nvSpPr>
        <p:spPr>
          <a:xfrm>
            <a:off x="6096000" y="1908811"/>
            <a:ext cx="5666509" cy="2774171"/>
          </a:xfrm>
          <a:prstGeom prst="roundRect">
            <a:avLst/>
          </a:prstGeom>
          <a:solidFill>
            <a:srgbClr val="C3F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4">
            <a:extLst>
              <a:ext uri="{FF2B5EF4-FFF2-40B4-BE49-F238E27FC236}">
                <a16:creationId xmlns:a16="http://schemas.microsoft.com/office/drawing/2014/main" id="{9408157B-9DB5-A064-DFC7-B85904CBDB5D}"/>
              </a:ext>
            </a:extLst>
          </p:cNvPr>
          <p:cNvSpPr/>
          <p:nvPr/>
        </p:nvSpPr>
        <p:spPr>
          <a:xfrm>
            <a:off x="8502403" y="2677477"/>
            <a:ext cx="2615870" cy="1503045"/>
          </a:xfrm>
          <a:prstGeom prst="rect">
            <a:avLst/>
          </a:prstGeom>
          <a:noFill/>
          <a:ln/>
        </p:spPr>
        <p:txBody>
          <a:bodyPr wrap="square" lIns="635" tIns="635" rIns="635" bIns="635" rtlCol="0" anchor="ctr">
            <a:normAutofit/>
          </a:bodyPr>
          <a:lstStyle/>
          <a:p>
            <a:r>
              <a:rPr lang="en-US" sz="2000" b="1" dirty="0">
                <a:solidFill>
                  <a:schemeClr val="accent1"/>
                </a:solidFill>
                <a:latin typeface="Century Gothic" panose="020B0502020202020204" pitchFamily="34" charset="0"/>
              </a:rPr>
              <a:t>Like fingerprints, every individual with dyslexia is unique!</a:t>
            </a:r>
          </a:p>
          <a:p>
            <a:pPr marL="0" indent="0">
              <a:buNone/>
            </a:pPr>
            <a:endParaRPr lang="en-US" sz="2000" dirty="0"/>
          </a:p>
        </p:txBody>
      </p:sp>
      <p:pic>
        <p:nvPicPr>
          <p:cNvPr id="5" name="Picture 4">
            <a:extLst>
              <a:ext uri="{FF2B5EF4-FFF2-40B4-BE49-F238E27FC236}">
                <a16:creationId xmlns:a16="http://schemas.microsoft.com/office/drawing/2014/main" id="{5B5E8A60-40BD-2FBA-1FBA-A095834A3793}"/>
              </a:ext>
            </a:extLst>
          </p:cNvPr>
          <p:cNvPicPr>
            <a:picLocks noChangeAspect="1"/>
          </p:cNvPicPr>
          <p:nvPr/>
        </p:nvPicPr>
        <p:blipFill>
          <a:blip r:embed="rId3"/>
          <a:stretch>
            <a:fillRect/>
          </a:stretch>
        </p:blipFill>
        <p:spPr>
          <a:xfrm>
            <a:off x="6645398" y="2215095"/>
            <a:ext cx="1543134" cy="2161601"/>
          </a:xfrm>
          <a:prstGeom prst="rect">
            <a:avLst/>
          </a:prstGeom>
        </p:spPr>
      </p:pic>
    </p:spTree>
    <p:extLst>
      <p:ext uri="{BB962C8B-B14F-4D97-AF65-F5344CB8AC3E}">
        <p14:creationId xmlns:p14="http://schemas.microsoft.com/office/powerpoint/2010/main" val="102488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CB0C7-57A0-DE90-FD4A-4F0411BDF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84499-6E9D-07BE-042A-D445DB191FBA}"/>
              </a:ext>
            </a:extLst>
          </p:cNvPr>
          <p:cNvSpPr>
            <a:spLocks noGrp="1"/>
          </p:cNvSpPr>
          <p:nvPr>
            <p:ph type="title"/>
          </p:nvPr>
        </p:nvSpPr>
        <p:spPr/>
        <p:txBody>
          <a:bodyPr/>
          <a:lstStyle/>
          <a:p>
            <a:r>
              <a:rPr lang="en-US" dirty="0"/>
              <a:t>Lots of people have dyslexia</a:t>
            </a:r>
            <a:endParaRPr lang="en-GB" dirty="0"/>
          </a:p>
        </p:txBody>
      </p:sp>
      <p:sp>
        <p:nvSpPr>
          <p:cNvPr id="6" name="Text 4">
            <a:extLst>
              <a:ext uri="{FF2B5EF4-FFF2-40B4-BE49-F238E27FC236}">
                <a16:creationId xmlns:a16="http://schemas.microsoft.com/office/drawing/2014/main" id="{A6053DBF-DE4A-15C4-5597-61D74C4BC913}"/>
              </a:ext>
            </a:extLst>
          </p:cNvPr>
          <p:cNvSpPr/>
          <p:nvPr/>
        </p:nvSpPr>
        <p:spPr>
          <a:xfrm>
            <a:off x="838199" y="5169217"/>
            <a:ext cx="7705725" cy="1503045"/>
          </a:xfrm>
          <a:prstGeom prst="rect">
            <a:avLst/>
          </a:prstGeom>
          <a:noFill/>
          <a:ln/>
        </p:spPr>
        <p:txBody>
          <a:bodyPr wrap="square" lIns="635" tIns="635" rIns="635" bIns="635" rtlCol="0" anchor="ctr">
            <a:norm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That means there may be dyslexic children in many classrooms, sports teams, clubs and friendship groups.</a:t>
            </a:r>
            <a:endParaRPr lang="en-US" sz="2000" dirty="0">
              <a:latin typeface="Century Gothic" panose="020B0502020202020204" pitchFamily="34" charset="0"/>
            </a:endParaRPr>
          </a:p>
          <a:p>
            <a:pPr marL="0" indent="0">
              <a:buNone/>
            </a:pPr>
            <a:endParaRPr lang="en-US" sz="2000" dirty="0"/>
          </a:p>
        </p:txBody>
      </p:sp>
      <p:sp>
        <p:nvSpPr>
          <p:cNvPr id="3" name="Rounded Rectangle 2">
            <a:extLst>
              <a:ext uri="{FF2B5EF4-FFF2-40B4-BE49-F238E27FC236}">
                <a16:creationId xmlns:a16="http://schemas.microsoft.com/office/drawing/2014/main" id="{4A460DB3-C085-BD1B-05DF-13F0152B0169}"/>
              </a:ext>
            </a:extLst>
          </p:cNvPr>
          <p:cNvSpPr/>
          <p:nvPr/>
        </p:nvSpPr>
        <p:spPr>
          <a:xfrm>
            <a:off x="838200" y="1914525"/>
            <a:ext cx="4176713" cy="2843213"/>
          </a:xfrm>
          <a:prstGeom prst="roundRect">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a:extLst>
              <a:ext uri="{FF2B5EF4-FFF2-40B4-BE49-F238E27FC236}">
                <a16:creationId xmlns:a16="http://schemas.microsoft.com/office/drawing/2014/main" id="{A6AC451D-CBD4-B3EB-44DA-347BADBB4299}"/>
              </a:ext>
            </a:extLst>
          </p:cNvPr>
          <p:cNvSpPr/>
          <p:nvPr/>
        </p:nvSpPr>
        <p:spPr>
          <a:xfrm>
            <a:off x="5381019" y="1914525"/>
            <a:ext cx="4176713" cy="2843213"/>
          </a:xfrm>
          <a:prstGeom prst="roundRect">
            <a:avLst/>
          </a:prstGeom>
          <a:solidFill>
            <a:srgbClr val="D2F3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outline of a map&#10;&#10;AI-generated content may be incorrect.">
            <a:extLst>
              <a:ext uri="{FF2B5EF4-FFF2-40B4-BE49-F238E27FC236}">
                <a16:creationId xmlns:a16="http://schemas.microsoft.com/office/drawing/2014/main" id="{D3693ACE-5710-C08E-13ED-BB98721428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47573" y="2115857"/>
            <a:ext cx="1607035" cy="2484773"/>
          </a:xfrm>
          <a:prstGeom prst="rect">
            <a:avLst/>
          </a:prstGeom>
        </p:spPr>
      </p:pic>
      <p:pic>
        <p:nvPicPr>
          <p:cNvPr id="11" name="Picture 10">
            <a:extLst>
              <a:ext uri="{FF2B5EF4-FFF2-40B4-BE49-F238E27FC236}">
                <a16:creationId xmlns:a16="http://schemas.microsoft.com/office/drawing/2014/main" id="{B637EE20-50A1-9628-FA07-2BE8886B7C0C}"/>
              </a:ext>
            </a:extLst>
          </p:cNvPr>
          <p:cNvPicPr>
            <a:picLocks noChangeAspect="1"/>
          </p:cNvPicPr>
          <p:nvPr/>
        </p:nvPicPr>
        <p:blipFill>
          <a:blip r:embed="rId4"/>
          <a:stretch>
            <a:fillRect/>
          </a:stretch>
        </p:blipFill>
        <p:spPr>
          <a:xfrm>
            <a:off x="1606930" y="2252495"/>
            <a:ext cx="420456" cy="850923"/>
          </a:xfrm>
          <a:prstGeom prst="rect">
            <a:avLst/>
          </a:prstGeom>
        </p:spPr>
      </p:pic>
      <p:pic>
        <p:nvPicPr>
          <p:cNvPr id="12" name="Picture 11">
            <a:extLst>
              <a:ext uri="{FF2B5EF4-FFF2-40B4-BE49-F238E27FC236}">
                <a16:creationId xmlns:a16="http://schemas.microsoft.com/office/drawing/2014/main" id="{570D8520-CDDE-7BCB-6CBA-0A91AE75AB86}"/>
              </a:ext>
            </a:extLst>
          </p:cNvPr>
          <p:cNvPicPr>
            <a:picLocks noChangeAspect="1"/>
          </p:cNvPicPr>
          <p:nvPr/>
        </p:nvPicPr>
        <p:blipFill>
          <a:blip r:embed="rId4"/>
          <a:stretch>
            <a:fillRect/>
          </a:stretch>
        </p:blipFill>
        <p:spPr>
          <a:xfrm>
            <a:off x="2141966" y="2252495"/>
            <a:ext cx="420456" cy="850923"/>
          </a:xfrm>
          <a:prstGeom prst="rect">
            <a:avLst/>
          </a:prstGeom>
        </p:spPr>
      </p:pic>
      <p:pic>
        <p:nvPicPr>
          <p:cNvPr id="13" name="Picture 12">
            <a:extLst>
              <a:ext uri="{FF2B5EF4-FFF2-40B4-BE49-F238E27FC236}">
                <a16:creationId xmlns:a16="http://schemas.microsoft.com/office/drawing/2014/main" id="{9C01E1F0-B81A-8516-7DDA-A33B3DB911FD}"/>
              </a:ext>
            </a:extLst>
          </p:cNvPr>
          <p:cNvPicPr>
            <a:picLocks noChangeAspect="1"/>
          </p:cNvPicPr>
          <p:nvPr/>
        </p:nvPicPr>
        <p:blipFill>
          <a:blip r:embed="rId4"/>
          <a:stretch>
            <a:fillRect/>
          </a:stretch>
        </p:blipFill>
        <p:spPr>
          <a:xfrm>
            <a:off x="2677002" y="2252495"/>
            <a:ext cx="420456" cy="850923"/>
          </a:xfrm>
          <a:prstGeom prst="rect">
            <a:avLst/>
          </a:prstGeom>
        </p:spPr>
      </p:pic>
      <p:pic>
        <p:nvPicPr>
          <p:cNvPr id="14" name="Picture 13">
            <a:extLst>
              <a:ext uri="{FF2B5EF4-FFF2-40B4-BE49-F238E27FC236}">
                <a16:creationId xmlns:a16="http://schemas.microsoft.com/office/drawing/2014/main" id="{7D62B810-B5C6-E2A6-7B42-8B1CFA045ACE}"/>
              </a:ext>
            </a:extLst>
          </p:cNvPr>
          <p:cNvPicPr>
            <a:picLocks noChangeAspect="1"/>
          </p:cNvPicPr>
          <p:nvPr/>
        </p:nvPicPr>
        <p:blipFill>
          <a:blip r:embed="rId4"/>
          <a:stretch>
            <a:fillRect/>
          </a:stretch>
        </p:blipFill>
        <p:spPr>
          <a:xfrm>
            <a:off x="3212039" y="2252495"/>
            <a:ext cx="420456" cy="850923"/>
          </a:xfrm>
          <a:prstGeom prst="rect">
            <a:avLst/>
          </a:prstGeom>
        </p:spPr>
      </p:pic>
      <p:pic>
        <p:nvPicPr>
          <p:cNvPr id="15" name="Picture 14">
            <a:extLst>
              <a:ext uri="{FF2B5EF4-FFF2-40B4-BE49-F238E27FC236}">
                <a16:creationId xmlns:a16="http://schemas.microsoft.com/office/drawing/2014/main" id="{9426A88D-2758-D02C-6222-AD24412F7D71}"/>
              </a:ext>
            </a:extLst>
          </p:cNvPr>
          <p:cNvPicPr>
            <a:picLocks noChangeAspect="1"/>
          </p:cNvPicPr>
          <p:nvPr/>
        </p:nvPicPr>
        <p:blipFill>
          <a:blip r:embed="rId4"/>
          <a:stretch>
            <a:fillRect/>
          </a:stretch>
        </p:blipFill>
        <p:spPr>
          <a:xfrm>
            <a:off x="3747075" y="2252495"/>
            <a:ext cx="420456" cy="850923"/>
          </a:xfrm>
          <a:prstGeom prst="rect">
            <a:avLst/>
          </a:prstGeom>
        </p:spPr>
      </p:pic>
      <p:pic>
        <p:nvPicPr>
          <p:cNvPr id="16" name="Picture 15">
            <a:extLst>
              <a:ext uri="{FF2B5EF4-FFF2-40B4-BE49-F238E27FC236}">
                <a16:creationId xmlns:a16="http://schemas.microsoft.com/office/drawing/2014/main" id="{8F31D181-FC2F-840C-BE56-01B570D4A880}"/>
              </a:ext>
            </a:extLst>
          </p:cNvPr>
          <p:cNvPicPr>
            <a:picLocks noChangeAspect="1"/>
          </p:cNvPicPr>
          <p:nvPr/>
        </p:nvPicPr>
        <p:blipFill>
          <a:blip r:embed="rId4"/>
          <a:stretch>
            <a:fillRect/>
          </a:stretch>
        </p:blipFill>
        <p:spPr>
          <a:xfrm>
            <a:off x="1606930" y="3223268"/>
            <a:ext cx="420456" cy="850923"/>
          </a:xfrm>
          <a:prstGeom prst="rect">
            <a:avLst/>
          </a:prstGeom>
        </p:spPr>
      </p:pic>
      <p:pic>
        <p:nvPicPr>
          <p:cNvPr id="17" name="Picture 16">
            <a:extLst>
              <a:ext uri="{FF2B5EF4-FFF2-40B4-BE49-F238E27FC236}">
                <a16:creationId xmlns:a16="http://schemas.microsoft.com/office/drawing/2014/main" id="{81752BA0-161D-24F0-66BF-E4B007096E74}"/>
              </a:ext>
            </a:extLst>
          </p:cNvPr>
          <p:cNvPicPr>
            <a:picLocks noChangeAspect="1"/>
          </p:cNvPicPr>
          <p:nvPr/>
        </p:nvPicPr>
        <p:blipFill>
          <a:blip r:embed="rId4"/>
          <a:stretch>
            <a:fillRect/>
          </a:stretch>
        </p:blipFill>
        <p:spPr>
          <a:xfrm>
            <a:off x="2141966" y="3223268"/>
            <a:ext cx="420456" cy="850923"/>
          </a:xfrm>
          <a:prstGeom prst="rect">
            <a:avLst/>
          </a:prstGeom>
        </p:spPr>
      </p:pic>
      <p:pic>
        <p:nvPicPr>
          <p:cNvPr id="18" name="Picture 17">
            <a:extLst>
              <a:ext uri="{FF2B5EF4-FFF2-40B4-BE49-F238E27FC236}">
                <a16:creationId xmlns:a16="http://schemas.microsoft.com/office/drawing/2014/main" id="{EE39C6F6-3510-07DB-FB74-714FE0C26604}"/>
              </a:ext>
            </a:extLst>
          </p:cNvPr>
          <p:cNvPicPr>
            <a:picLocks noChangeAspect="1"/>
          </p:cNvPicPr>
          <p:nvPr/>
        </p:nvPicPr>
        <p:blipFill>
          <a:blip r:embed="rId4"/>
          <a:stretch>
            <a:fillRect/>
          </a:stretch>
        </p:blipFill>
        <p:spPr>
          <a:xfrm>
            <a:off x="2677002" y="3223268"/>
            <a:ext cx="420456" cy="850923"/>
          </a:xfrm>
          <a:prstGeom prst="rect">
            <a:avLst/>
          </a:prstGeom>
        </p:spPr>
      </p:pic>
      <p:pic>
        <p:nvPicPr>
          <p:cNvPr id="19" name="Picture 18">
            <a:extLst>
              <a:ext uri="{FF2B5EF4-FFF2-40B4-BE49-F238E27FC236}">
                <a16:creationId xmlns:a16="http://schemas.microsoft.com/office/drawing/2014/main" id="{D0E341E6-8909-714F-3B9D-00945F07C7E5}"/>
              </a:ext>
            </a:extLst>
          </p:cNvPr>
          <p:cNvPicPr>
            <a:picLocks noChangeAspect="1"/>
          </p:cNvPicPr>
          <p:nvPr/>
        </p:nvPicPr>
        <p:blipFill>
          <a:blip r:embed="rId4"/>
          <a:stretch>
            <a:fillRect/>
          </a:stretch>
        </p:blipFill>
        <p:spPr>
          <a:xfrm>
            <a:off x="3212039" y="3223268"/>
            <a:ext cx="420456" cy="850923"/>
          </a:xfrm>
          <a:prstGeom prst="rect">
            <a:avLst/>
          </a:prstGeom>
        </p:spPr>
      </p:pic>
      <p:pic>
        <p:nvPicPr>
          <p:cNvPr id="21" name="Picture 20">
            <a:extLst>
              <a:ext uri="{FF2B5EF4-FFF2-40B4-BE49-F238E27FC236}">
                <a16:creationId xmlns:a16="http://schemas.microsoft.com/office/drawing/2014/main" id="{5245EDF6-3B55-6D77-854C-A6F428550BEB}"/>
              </a:ext>
            </a:extLst>
          </p:cNvPr>
          <p:cNvPicPr>
            <a:picLocks noChangeAspect="1"/>
          </p:cNvPicPr>
          <p:nvPr/>
        </p:nvPicPr>
        <p:blipFill>
          <a:blip r:embed="rId5"/>
          <a:stretch>
            <a:fillRect/>
          </a:stretch>
        </p:blipFill>
        <p:spPr>
          <a:xfrm>
            <a:off x="3747075" y="3223268"/>
            <a:ext cx="420456" cy="850923"/>
          </a:xfrm>
          <a:prstGeom prst="rect">
            <a:avLst/>
          </a:prstGeom>
        </p:spPr>
      </p:pic>
      <p:sp>
        <p:nvSpPr>
          <p:cNvPr id="22" name="TextBox 21">
            <a:extLst>
              <a:ext uri="{FF2B5EF4-FFF2-40B4-BE49-F238E27FC236}">
                <a16:creationId xmlns:a16="http://schemas.microsoft.com/office/drawing/2014/main" id="{878ED3B3-0C7A-93B4-E462-C903B6EAAD45}"/>
              </a:ext>
            </a:extLst>
          </p:cNvPr>
          <p:cNvSpPr txBox="1"/>
          <p:nvPr/>
        </p:nvSpPr>
        <p:spPr>
          <a:xfrm>
            <a:off x="1254299" y="4231298"/>
            <a:ext cx="3499915" cy="369332"/>
          </a:xfrm>
          <a:prstGeom prst="rect">
            <a:avLst/>
          </a:prstGeom>
          <a:noFill/>
        </p:spPr>
        <p:txBody>
          <a:bodyPr wrap="square" rtlCol="0">
            <a:spAutoFit/>
          </a:bodyPr>
          <a:lstStyle/>
          <a:p>
            <a:r>
              <a:rPr lang="en-GB" b="1" dirty="0">
                <a:solidFill>
                  <a:srgbClr val="174860"/>
                </a:solidFill>
                <a:latin typeface="Century Gothic" panose="020B0502020202020204" pitchFamily="34" charset="0"/>
              </a:rPr>
              <a:t>1 in 10 </a:t>
            </a:r>
            <a:r>
              <a:rPr lang="en-GB" dirty="0">
                <a:solidFill>
                  <a:srgbClr val="174860"/>
                </a:solidFill>
                <a:latin typeface="Century Gothic" panose="020B0502020202020204" pitchFamily="34" charset="0"/>
              </a:rPr>
              <a:t>people have dyslexia</a:t>
            </a:r>
          </a:p>
        </p:txBody>
      </p:sp>
      <p:sp>
        <p:nvSpPr>
          <p:cNvPr id="23" name="TextBox 22">
            <a:extLst>
              <a:ext uri="{FF2B5EF4-FFF2-40B4-BE49-F238E27FC236}">
                <a16:creationId xmlns:a16="http://schemas.microsoft.com/office/drawing/2014/main" id="{21EAB3AC-32A7-ADFE-E6CF-0BDF99EA287D}"/>
              </a:ext>
            </a:extLst>
          </p:cNvPr>
          <p:cNvSpPr txBox="1"/>
          <p:nvPr/>
        </p:nvSpPr>
        <p:spPr>
          <a:xfrm>
            <a:off x="7253595" y="2509359"/>
            <a:ext cx="2510942" cy="1446550"/>
          </a:xfrm>
          <a:prstGeom prst="rect">
            <a:avLst/>
          </a:prstGeom>
          <a:noFill/>
        </p:spPr>
        <p:txBody>
          <a:bodyPr wrap="square" rtlCol="0">
            <a:spAutoFit/>
          </a:bodyPr>
          <a:lstStyle/>
          <a:p>
            <a:r>
              <a:rPr lang="en-GB" sz="2800" b="1" dirty="0">
                <a:solidFill>
                  <a:srgbClr val="174860"/>
                </a:solidFill>
                <a:latin typeface="Century Gothic" panose="020B0502020202020204" pitchFamily="34" charset="0"/>
              </a:rPr>
              <a:t>1,000,000 + </a:t>
            </a:r>
            <a:br>
              <a:rPr lang="en-GB" sz="2800" dirty="0">
                <a:latin typeface="Century Gothic" panose="020B0502020202020204" pitchFamily="34" charset="0"/>
              </a:rPr>
            </a:br>
            <a:r>
              <a:rPr lang="en-GB" sz="2000" dirty="0">
                <a:solidFill>
                  <a:srgbClr val="174860"/>
                </a:solidFill>
                <a:latin typeface="Century Gothic" panose="020B0502020202020204" pitchFamily="34" charset="0"/>
              </a:rPr>
              <a:t>school children have dyslexia in the UK</a:t>
            </a:r>
          </a:p>
        </p:txBody>
      </p:sp>
    </p:spTree>
    <p:extLst>
      <p:ext uri="{BB962C8B-B14F-4D97-AF65-F5344CB8AC3E}">
        <p14:creationId xmlns:p14="http://schemas.microsoft.com/office/powerpoint/2010/main" val="2960178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28C7D-8F8E-881A-B543-6F4D58DC13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2F4E05-9864-D8A2-3CFA-C745E8C3C668}"/>
              </a:ext>
            </a:extLst>
          </p:cNvPr>
          <p:cNvSpPr>
            <a:spLocks noGrp="1"/>
          </p:cNvSpPr>
          <p:nvPr>
            <p:ph type="title"/>
          </p:nvPr>
        </p:nvSpPr>
        <p:spPr/>
        <p:txBody>
          <a:bodyPr/>
          <a:lstStyle/>
          <a:p>
            <a:r>
              <a:rPr lang="en-US" dirty="0"/>
              <a:t>Dyslexia can affect different things</a:t>
            </a:r>
            <a:endParaRPr lang="en-GB" dirty="0"/>
          </a:p>
        </p:txBody>
      </p:sp>
      <p:sp>
        <p:nvSpPr>
          <p:cNvPr id="6" name="Text 4">
            <a:extLst>
              <a:ext uri="{FF2B5EF4-FFF2-40B4-BE49-F238E27FC236}">
                <a16:creationId xmlns:a16="http://schemas.microsoft.com/office/drawing/2014/main" id="{85CB5912-8FF8-0D69-E4DB-1FFD0D2AE63D}"/>
              </a:ext>
            </a:extLst>
          </p:cNvPr>
          <p:cNvSpPr/>
          <p:nvPr/>
        </p:nvSpPr>
        <p:spPr>
          <a:xfrm>
            <a:off x="7167002" y="4179056"/>
            <a:ext cx="5014915" cy="1503045"/>
          </a:xfrm>
          <a:prstGeom prst="rect">
            <a:avLst/>
          </a:prstGeom>
          <a:noFill/>
          <a:ln/>
        </p:spPr>
        <p:txBody>
          <a:bodyPr wrap="square" lIns="635" tIns="635" rIns="635" bIns="635" rtlCol="0" anchor="ctr">
            <a:normAutofit/>
          </a:bodyPr>
          <a:lstStyle/>
          <a:p>
            <a:r>
              <a:rPr lang="en-US" sz="2000" dirty="0">
                <a:solidFill>
                  <a:srgbClr val="203344"/>
                </a:solidFill>
                <a:latin typeface="Century Gothic" pitchFamily="34" charset="0"/>
                <a:ea typeface="Century Gothic" pitchFamily="34" charset="-122"/>
                <a:cs typeface="Century Gothic" pitchFamily="34" charset="-120"/>
              </a:rPr>
              <a:t>A person can be good at something and still need support with part of it.</a:t>
            </a:r>
            <a:endParaRPr lang="en-US" sz="2000" dirty="0"/>
          </a:p>
        </p:txBody>
      </p:sp>
      <p:sp>
        <p:nvSpPr>
          <p:cNvPr id="12" name="Rounded Rectangle 11">
            <a:extLst>
              <a:ext uri="{FF2B5EF4-FFF2-40B4-BE49-F238E27FC236}">
                <a16:creationId xmlns:a16="http://schemas.microsoft.com/office/drawing/2014/main" id="{36358028-0F61-8A98-E2B2-C00858828050}"/>
              </a:ext>
            </a:extLst>
          </p:cNvPr>
          <p:cNvSpPr/>
          <p:nvPr/>
        </p:nvSpPr>
        <p:spPr>
          <a:xfrm>
            <a:off x="838200" y="1950434"/>
            <a:ext cx="1881186" cy="1881186"/>
          </a:xfrm>
          <a:prstGeom prst="roundRect">
            <a:avLst/>
          </a:prstGeom>
          <a:solidFill>
            <a:srgbClr val="0079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3846D0B-CE45-3299-30F4-0DA665EB06D6}"/>
              </a:ext>
            </a:extLst>
          </p:cNvPr>
          <p:cNvSpPr txBox="1"/>
          <p:nvPr/>
        </p:nvSpPr>
        <p:spPr>
          <a:xfrm>
            <a:off x="921543" y="3392194"/>
            <a:ext cx="1714500" cy="400110"/>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Reading</a:t>
            </a:r>
          </a:p>
        </p:txBody>
      </p:sp>
      <p:sp>
        <p:nvSpPr>
          <p:cNvPr id="13" name="Rounded Rectangle 12">
            <a:extLst>
              <a:ext uri="{FF2B5EF4-FFF2-40B4-BE49-F238E27FC236}">
                <a16:creationId xmlns:a16="http://schemas.microsoft.com/office/drawing/2014/main" id="{E2FDA85A-5DAA-DBA3-DF2F-B1801BF2DAD5}"/>
              </a:ext>
            </a:extLst>
          </p:cNvPr>
          <p:cNvSpPr/>
          <p:nvPr/>
        </p:nvSpPr>
        <p:spPr>
          <a:xfrm>
            <a:off x="2883545" y="1952490"/>
            <a:ext cx="1881186" cy="1881186"/>
          </a:xfrm>
          <a:prstGeom prst="roundRect">
            <a:avLst/>
          </a:prstGeom>
          <a:solidFill>
            <a:srgbClr val="39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DB04C13C-2C31-A97E-CF83-BA670A3D7DD2}"/>
              </a:ext>
            </a:extLst>
          </p:cNvPr>
          <p:cNvSpPr txBox="1"/>
          <p:nvPr/>
        </p:nvSpPr>
        <p:spPr>
          <a:xfrm>
            <a:off x="2962275" y="3392194"/>
            <a:ext cx="1714500" cy="400110"/>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Writing</a:t>
            </a:r>
          </a:p>
        </p:txBody>
      </p:sp>
      <p:sp>
        <p:nvSpPr>
          <p:cNvPr id="15" name="Rounded Rectangle 14">
            <a:extLst>
              <a:ext uri="{FF2B5EF4-FFF2-40B4-BE49-F238E27FC236}">
                <a16:creationId xmlns:a16="http://schemas.microsoft.com/office/drawing/2014/main" id="{E217648B-E1C4-F9B3-CDCB-2F083AAF6529}"/>
              </a:ext>
            </a:extLst>
          </p:cNvPr>
          <p:cNvSpPr/>
          <p:nvPr/>
        </p:nvSpPr>
        <p:spPr>
          <a:xfrm>
            <a:off x="4928890" y="1950434"/>
            <a:ext cx="1881186" cy="1881186"/>
          </a:xfrm>
          <a:prstGeom prst="roundRect">
            <a:avLst/>
          </a:prstGeom>
          <a:solidFill>
            <a:srgbClr val="0079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614886C2-BD8E-2F71-8F52-88B60A9A5CA4}"/>
              </a:ext>
            </a:extLst>
          </p:cNvPr>
          <p:cNvSpPr txBox="1"/>
          <p:nvPr/>
        </p:nvSpPr>
        <p:spPr>
          <a:xfrm>
            <a:off x="5012233" y="3392194"/>
            <a:ext cx="1714500" cy="400110"/>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Spelling</a:t>
            </a:r>
          </a:p>
        </p:txBody>
      </p:sp>
      <p:sp>
        <p:nvSpPr>
          <p:cNvPr id="17" name="Rounded Rectangle 16">
            <a:extLst>
              <a:ext uri="{FF2B5EF4-FFF2-40B4-BE49-F238E27FC236}">
                <a16:creationId xmlns:a16="http://schemas.microsoft.com/office/drawing/2014/main" id="{0CBB4B01-9908-3FE0-A4F7-8F3C9904E0D0}"/>
              </a:ext>
            </a:extLst>
          </p:cNvPr>
          <p:cNvSpPr/>
          <p:nvPr/>
        </p:nvSpPr>
        <p:spPr>
          <a:xfrm>
            <a:off x="6974235" y="1950434"/>
            <a:ext cx="1881185" cy="1881185"/>
          </a:xfrm>
          <a:prstGeom prst="roundRect">
            <a:avLst/>
          </a:prstGeom>
          <a:solidFill>
            <a:srgbClr val="39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D1CA520-96CE-FD7A-E9B5-E5F44D6ACE25}"/>
              </a:ext>
            </a:extLst>
          </p:cNvPr>
          <p:cNvSpPr txBox="1"/>
          <p:nvPr/>
        </p:nvSpPr>
        <p:spPr>
          <a:xfrm>
            <a:off x="7057577" y="3392194"/>
            <a:ext cx="1714500" cy="400110"/>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Memory</a:t>
            </a:r>
          </a:p>
        </p:txBody>
      </p:sp>
      <p:sp>
        <p:nvSpPr>
          <p:cNvPr id="19" name="Rounded Rectangle 18">
            <a:extLst>
              <a:ext uri="{FF2B5EF4-FFF2-40B4-BE49-F238E27FC236}">
                <a16:creationId xmlns:a16="http://schemas.microsoft.com/office/drawing/2014/main" id="{3CEA081C-AC06-AFE1-B3DD-E9AA06C68D2D}"/>
              </a:ext>
            </a:extLst>
          </p:cNvPr>
          <p:cNvSpPr/>
          <p:nvPr/>
        </p:nvSpPr>
        <p:spPr>
          <a:xfrm>
            <a:off x="803275" y="4291415"/>
            <a:ext cx="1881184" cy="1881184"/>
          </a:xfrm>
          <a:prstGeom prst="roundRect">
            <a:avLst/>
          </a:prstGeom>
          <a:solidFill>
            <a:srgbClr val="0079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B5725954-7024-33B9-8682-8F222387DF78}"/>
              </a:ext>
            </a:extLst>
          </p:cNvPr>
          <p:cNvSpPr txBox="1"/>
          <p:nvPr/>
        </p:nvSpPr>
        <p:spPr>
          <a:xfrm>
            <a:off x="886617" y="5744954"/>
            <a:ext cx="1714500" cy="400110"/>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Organising</a:t>
            </a:r>
          </a:p>
        </p:txBody>
      </p:sp>
      <p:sp>
        <p:nvSpPr>
          <p:cNvPr id="21" name="Rounded Rectangle 20">
            <a:extLst>
              <a:ext uri="{FF2B5EF4-FFF2-40B4-BE49-F238E27FC236}">
                <a16:creationId xmlns:a16="http://schemas.microsoft.com/office/drawing/2014/main" id="{CA64325F-E6C6-CCCB-D1B7-0F5564DF42D2}"/>
              </a:ext>
            </a:extLst>
          </p:cNvPr>
          <p:cNvSpPr/>
          <p:nvPr/>
        </p:nvSpPr>
        <p:spPr>
          <a:xfrm>
            <a:off x="2848846" y="4291415"/>
            <a:ext cx="1881185" cy="1881185"/>
          </a:xfrm>
          <a:prstGeom prst="roundRect">
            <a:avLst/>
          </a:prstGeom>
          <a:solidFill>
            <a:srgbClr val="39D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50C63266-B76D-5533-B91B-500F367AC457}"/>
              </a:ext>
            </a:extLst>
          </p:cNvPr>
          <p:cNvSpPr txBox="1"/>
          <p:nvPr/>
        </p:nvSpPr>
        <p:spPr>
          <a:xfrm>
            <a:off x="2932188" y="5437178"/>
            <a:ext cx="1714500" cy="707886"/>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Following instructions</a:t>
            </a:r>
          </a:p>
        </p:txBody>
      </p:sp>
      <p:sp>
        <p:nvSpPr>
          <p:cNvPr id="23" name="Rounded Rectangle 22">
            <a:extLst>
              <a:ext uri="{FF2B5EF4-FFF2-40B4-BE49-F238E27FC236}">
                <a16:creationId xmlns:a16="http://schemas.microsoft.com/office/drawing/2014/main" id="{4899FEE5-893D-45E9-F8B8-A5BA8C370CEC}"/>
              </a:ext>
            </a:extLst>
          </p:cNvPr>
          <p:cNvSpPr/>
          <p:nvPr/>
        </p:nvSpPr>
        <p:spPr>
          <a:xfrm>
            <a:off x="4894418" y="4291416"/>
            <a:ext cx="1881184" cy="1881184"/>
          </a:xfrm>
          <a:prstGeom prst="roundRect">
            <a:avLst/>
          </a:prstGeom>
          <a:solidFill>
            <a:srgbClr val="0079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22AE8922-2E6B-A131-C84D-DCEC49F49862}"/>
              </a:ext>
            </a:extLst>
          </p:cNvPr>
          <p:cNvSpPr txBox="1"/>
          <p:nvPr/>
        </p:nvSpPr>
        <p:spPr>
          <a:xfrm>
            <a:off x="4966033" y="5437178"/>
            <a:ext cx="1714500" cy="707886"/>
          </a:xfrm>
          <a:prstGeom prst="rect">
            <a:avLst/>
          </a:prstGeom>
          <a:noFill/>
        </p:spPr>
        <p:txBody>
          <a:bodyPr wrap="square" rtlCol="0">
            <a:spAutoFit/>
          </a:bodyPr>
          <a:lstStyle/>
          <a:p>
            <a:pPr algn="ctr"/>
            <a:r>
              <a:rPr lang="en-GB" sz="2000" dirty="0">
                <a:solidFill>
                  <a:schemeClr val="bg1"/>
                </a:solidFill>
                <a:latin typeface="Century Gothic" panose="020B0502020202020204" pitchFamily="34" charset="0"/>
              </a:rPr>
              <a:t>Processing information</a:t>
            </a:r>
          </a:p>
        </p:txBody>
      </p:sp>
      <p:pic>
        <p:nvPicPr>
          <p:cNvPr id="25" name="Picture 24">
            <a:extLst>
              <a:ext uri="{FF2B5EF4-FFF2-40B4-BE49-F238E27FC236}">
                <a16:creationId xmlns:a16="http://schemas.microsoft.com/office/drawing/2014/main" id="{24E635FC-8F6F-7E64-16F1-E71F4107BA91}"/>
              </a:ext>
            </a:extLst>
          </p:cNvPr>
          <p:cNvPicPr>
            <a:picLocks noChangeAspect="1"/>
          </p:cNvPicPr>
          <p:nvPr/>
        </p:nvPicPr>
        <p:blipFill>
          <a:blip r:embed="rId3"/>
          <a:stretch>
            <a:fillRect/>
          </a:stretch>
        </p:blipFill>
        <p:spPr>
          <a:xfrm>
            <a:off x="1311705" y="2243370"/>
            <a:ext cx="934176" cy="1148511"/>
          </a:xfrm>
          <a:prstGeom prst="rect">
            <a:avLst/>
          </a:prstGeom>
        </p:spPr>
      </p:pic>
      <p:pic>
        <p:nvPicPr>
          <p:cNvPr id="26" name="Picture 25">
            <a:extLst>
              <a:ext uri="{FF2B5EF4-FFF2-40B4-BE49-F238E27FC236}">
                <a16:creationId xmlns:a16="http://schemas.microsoft.com/office/drawing/2014/main" id="{F7D7B81F-9E74-B8B5-C1D4-13B5A0B8DFDA}"/>
              </a:ext>
            </a:extLst>
          </p:cNvPr>
          <p:cNvPicPr>
            <a:picLocks noChangeAspect="1"/>
          </p:cNvPicPr>
          <p:nvPr/>
        </p:nvPicPr>
        <p:blipFill>
          <a:blip r:embed="rId4"/>
          <a:stretch>
            <a:fillRect/>
          </a:stretch>
        </p:blipFill>
        <p:spPr>
          <a:xfrm>
            <a:off x="3346775" y="2243370"/>
            <a:ext cx="914256" cy="914256"/>
          </a:xfrm>
          <a:prstGeom prst="rect">
            <a:avLst/>
          </a:prstGeom>
        </p:spPr>
      </p:pic>
      <p:sp>
        <p:nvSpPr>
          <p:cNvPr id="27" name="TextBox 26">
            <a:extLst>
              <a:ext uri="{FF2B5EF4-FFF2-40B4-BE49-F238E27FC236}">
                <a16:creationId xmlns:a16="http://schemas.microsoft.com/office/drawing/2014/main" id="{3CB25093-9E27-C2C7-6DCA-A1DBA18D00A9}"/>
              </a:ext>
            </a:extLst>
          </p:cNvPr>
          <p:cNvSpPr txBox="1"/>
          <p:nvPr/>
        </p:nvSpPr>
        <p:spPr>
          <a:xfrm>
            <a:off x="5394720" y="2266312"/>
            <a:ext cx="1291867" cy="1015663"/>
          </a:xfrm>
          <a:prstGeom prst="rect">
            <a:avLst/>
          </a:prstGeom>
          <a:noFill/>
        </p:spPr>
        <p:txBody>
          <a:bodyPr wrap="square" rtlCol="0">
            <a:spAutoFit/>
          </a:bodyPr>
          <a:lstStyle/>
          <a:p>
            <a:r>
              <a:rPr lang="en-US" sz="6000" dirty="0">
                <a:solidFill>
                  <a:schemeClr val="bg1"/>
                </a:solidFill>
                <a:latin typeface="Impact" panose="020B0806030902050204" pitchFamily="34" charset="0"/>
                <a:cs typeface="Courier New" panose="02070309020205020404" pitchFamily="49" charset="0"/>
              </a:rPr>
              <a:t>Aa</a:t>
            </a:r>
          </a:p>
        </p:txBody>
      </p:sp>
      <p:pic>
        <p:nvPicPr>
          <p:cNvPr id="28" name="Picture 27">
            <a:extLst>
              <a:ext uri="{FF2B5EF4-FFF2-40B4-BE49-F238E27FC236}">
                <a16:creationId xmlns:a16="http://schemas.microsoft.com/office/drawing/2014/main" id="{792572E9-31F8-ED41-3195-24175549A35A}"/>
              </a:ext>
            </a:extLst>
          </p:cNvPr>
          <p:cNvPicPr>
            <a:picLocks noChangeAspect="1"/>
          </p:cNvPicPr>
          <p:nvPr/>
        </p:nvPicPr>
        <p:blipFill>
          <a:blip r:embed="rId5"/>
          <a:stretch>
            <a:fillRect/>
          </a:stretch>
        </p:blipFill>
        <p:spPr>
          <a:xfrm>
            <a:off x="7448687" y="2252669"/>
            <a:ext cx="1097002" cy="1129912"/>
          </a:xfrm>
          <a:prstGeom prst="rect">
            <a:avLst/>
          </a:prstGeom>
        </p:spPr>
      </p:pic>
      <p:pic>
        <p:nvPicPr>
          <p:cNvPr id="30" name="Picture 29">
            <a:extLst>
              <a:ext uri="{FF2B5EF4-FFF2-40B4-BE49-F238E27FC236}">
                <a16:creationId xmlns:a16="http://schemas.microsoft.com/office/drawing/2014/main" id="{CBC9041E-F5A1-E985-0892-2873708BB6B4}"/>
              </a:ext>
            </a:extLst>
          </p:cNvPr>
          <p:cNvPicPr>
            <a:picLocks noChangeAspect="1"/>
          </p:cNvPicPr>
          <p:nvPr/>
        </p:nvPicPr>
        <p:blipFill>
          <a:blip r:embed="rId6"/>
          <a:stretch>
            <a:fillRect/>
          </a:stretch>
        </p:blipFill>
        <p:spPr>
          <a:xfrm>
            <a:off x="3343339" y="4418198"/>
            <a:ext cx="892198" cy="892198"/>
          </a:xfrm>
          <a:prstGeom prst="rect">
            <a:avLst/>
          </a:prstGeom>
        </p:spPr>
      </p:pic>
      <p:pic>
        <p:nvPicPr>
          <p:cNvPr id="31" name="Picture 30">
            <a:extLst>
              <a:ext uri="{FF2B5EF4-FFF2-40B4-BE49-F238E27FC236}">
                <a16:creationId xmlns:a16="http://schemas.microsoft.com/office/drawing/2014/main" id="{03B8FE6D-5D03-3A4E-BED6-4C20812BA5F1}"/>
              </a:ext>
            </a:extLst>
          </p:cNvPr>
          <p:cNvPicPr>
            <a:picLocks noChangeAspect="1"/>
          </p:cNvPicPr>
          <p:nvPr/>
        </p:nvPicPr>
        <p:blipFill>
          <a:blip r:embed="rId7"/>
          <a:stretch>
            <a:fillRect/>
          </a:stretch>
        </p:blipFill>
        <p:spPr>
          <a:xfrm>
            <a:off x="5366422" y="4428087"/>
            <a:ext cx="923330" cy="923330"/>
          </a:xfrm>
          <a:prstGeom prst="rect">
            <a:avLst/>
          </a:prstGeom>
        </p:spPr>
      </p:pic>
      <p:pic>
        <p:nvPicPr>
          <p:cNvPr id="32" name="Picture 31">
            <a:extLst>
              <a:ext uri="{FF2B5EF4-FFF2-40B4-BE49-F238E27FC236}">
                <a16:creationId xmlns:a16="http://schemas.microsoft.com/office/drawing/2014/main" id="{B1224B7F-6B1B-4088-9615-8C3EC72FF0EF}"/>
              </a:ext>
            </a:extLst>
          </p:cNvPr>
          <p:cNvPicPr>
            <a:picLocks noChangeAspect="1"/>
          </p:cNvPicPr>
          <p:nvPr/>
        </p:nvPicPr>
        <p:blipFill>
          <a:blip r:embed="rId8"/>
          <a:stretch>
            <a:fillRect/>
          </a:stretch>
        </p:blipFill>
        <p:spPr>
          <a:xfrm>
            <a:off x="1246412" y="4535473"/>
            <a:ext cx="990388" cy="1082239"/>
          </a:xfrm>
          <a:prstGeom prst="rect">
            <a:avLst/>
          </a:prstGeom>
        </p:spPr>
      </p:pic>
    </p:spTree>
    <p:extLst>
      <p:ext uri="{BB962C8B-B14F-4D97-AF65-F5344CB8AC3E}">
        <p14:creationId xmlns:p14="http://schemas.microsoft.com/office/powerpoint/2010/main" val="2448829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9CE3E-B2C5-842A-55CB-2AB04171A8C4}"/>
            </a:ext>
          </a:extLst>
        </p:cNvPr>
        <p:cNvGrpSpPr/>
        <p:nvPr/>
      </p:nvGrpSpPr>
      <p:grpSpPr>
        <a:xfrm>
          <a:off x="0" y="0"/>
          <a:ext cx="0" cy="0"/>
          <a:chOff x="0" y="0"/>
          <a:chExt cx="0" cy="0"/>
        </a:xfrm>
      </p:grpSpPr>
      <p:pic>
        <p:nvPicPr>
          <p:cNvPr id="3" name="Picture 2" descr="A cartoon of a child walking on grass&#10;&#10;AI-generated content may be incorrect.">
            <a:extLst>
              <a:ext uri="{FF2B5EF4-FFF2-40B4-BE49-F238E27FC236}">
                <a16:creationId xmlns:a16="http://schemas.microsoft.com/office/drawing/2014/main" id="{117D7CEC-8D3F-FD80-95ED-12ACECDEE90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904910" y="2257317"/>
            <a:ext cx="4739125" cy="4600683"/>
          </a:xfrm>
          <a:prstGeom prst="rect">
            <a:avLst/>
          </a:prstGeom>
        </p:spPr>
      </p:pic>
      <p:grpSp>
        <p:nvGrpSpPr>
          <p:cNvPr id="16" name="Group 15">
            <a:extLst>
              <a:ext uri="{FF2B5EF4-FFF2-40B4-BE49-F238E27FC236}">
                <a16:creationId xmlns:a16="http://schemas.microsoft.com/office/drawing/2014/main" id="{A874CE40-A558-9839-3A7B-1E28A532939A}"/>
              </a:ext>
            </a:extLst>
          </p:cNvPr>
          <p:cNvGrpSpPr/>
          <p:nvPr/>
        </p:nvGrpSpPr>
        <p:grpSpPr>
          <a:xfrm>
            <a:off x="2913909" y="3959533"/>
            <a:ext cx="1827770" cy="1332242"/>
            <a:chOff x="6701868" y="3290266"/>
            <a:chExt cx="1827770" cy="1332242"/>
          </a:xfrm>
        </p:grpSpPr>
        <p:pic>
          <p:nvPicPr>
            <p:cNvPr id="4" name="Picture 3">
              <a:extLst>
                <a:ext uri="{FF2B5EF4-FFF2-40B4-BE49-F238E27FC236}">
                  <a16:creationId xmlns:a16="http://schemas.microsoft.com/office/drawing/2014/main" id="{737801AC-8169-8D1F-366D-A8A746AC8A55}"/>
                </a:ext>
              </a:extLst>
            </p:cNvPr>
            <p:cNvPicPr>
              <a:picLocks noChangeAspect="1"/>
            </p:cNvPicPr>
            <p:nvPr/>
          </p:nvPicPr>
          <p:blipFill>
            <a:blip r:embed="rId4"/>
            <a:stretch>
              <a:fillRect/>
            </a:stretch>
          </p:blipFill>
          <p:spPr>
            <a:xfrm>
              <a:off x="6701868" y="3290266"/>
              <a:ext cx="1827770" cy="1332242"/>
            </a:xfrm>
            <a:prstGeom prst="rect">
              <a:avLst/>
            </a:prstGeom>
          </p:spPr>
        </p:pic>
        <p:sp>
          <p:nvSpPr>
            <p:cNvPr id="5" name="TextBox 4">
              <a:extLst>
                <a:ext uri="{FF2B5EF4-FFF2-40B4-BE49-F238E27FC236}">
                  <a16:creationId xmlns:a16="http://schemas.microsoft.com/office/drawing/2014/main" id="{E211B431-BE7D-C14B-3A22-125E44162A38}"/>
                </a:ext>
              </a:extLst>
            </p:cNvPr>
            <p:cNvSpPr txBox="1">
              <a:spLocks/>
            </p:cNvSpPr>
            <p:nvPr/>
          </p:nvSpPr>
          <p:spPr>
            <a:xfrm>
              <a:off x="7027027" y="3502945"/>
              <a:ext cx="1358424" cy="646331"/>
            </a:xfrm>
            <a:prstGeom prst="rect">
              <a:avLst/>
            </a:prstGeom>
            <a:noFill/>
          </p:spPr>
          <p:txBody>
            <a:bodyPr wrap="square" rtlCol="0">
              <a:spAutoFit/>
            </a:bodyPr>
            <a:lstStyle/>
            <a:p>
              <a:r>
                <a:rPr lang="en-US" dirty="0">
                  <a:latin typeface="Century Gothic" panose="020B0502020202020204" pitchFamily="34" charset="0"/>
                </a:rPr>
                <a:t>City in </a:t>
              </a:r>
              <a:br>
                <a:rPr lang="en-US" dirty="0">
                  <a:latin typeface="Century Gothic" panose="020B0502020202020204" pitchFamily="34" charset="0"/>
                </a:rPr>
              </a:br>
              <a:r>
                <a:rPr lang="en-US" dirty="0">
                  <a:latin typeface="Century Gothic" panose="020B0502020202020204" pitchFamily="34" charset="0"/>
                </a:rPr>
                <a:t>the clouds</a:t>
              </a:r>
            </a:p>
          </p:txBody>
        </p:sp>
      </p:grpSp>
      <p:grpSp>
        <p:nvGrpSpPr>
          <p:cNvPr id="17" name="Group 16">
            <a:extLst>
              <a:ext uri="{FF2B5EF4-FFF2-40B4-BE49-F238E27FC236}">
                <a16:creationId xmlns:a16="http://schemas.microsoft.com/office/drawing/2014/main" id="{770CCF94-C2DB-E7B0-55CD-6B759E5531D2}"/>
              </a:ext>
            </a:extLst>
          </p:cNvPr>
          <p:cNvGrpSpPr/>
          <p:nvPr/>
        </p:nvGrpSpPr>
        <p:grpSpPr>
          <a:xfrm>
            <a:off x="7084593" y="3650749"/>
            <a:ext cx="1259266" cy="1005533"/>
            <a:chOff x="6213097" y="1086561"/>
            <a:chExt cx="1259266" cy="1005533"/>
          </a:xfrm>
        </p:grpSpPr>
        <p:pic>
          <p:nvPicPr>
            <p:cNvPr id="7" name="Picture 6">
              <a:extLst>
                <a:ext uri="{FF2B5EF4-FFF2-40B4-BE49-F238E27FC236}">
                  <a16:creationId xmlns:a16="http://schemas.microsoft.com/office/drawing/2014/main" id="{5CA706C0-2AA2-C879-FEB0-E22D159E0C72}"/>
                </a:ext>
              </a:extLst>
            </p:cNvPr>
            <p:cNvPicPr>
              <a:picLocks noChangeAspect="1"/>
            </p:cNvPicPr>
            <p:nvPr/>
          </p:nvPicPr>
          <p:blipFill>
            <a:blip r:embed="rId5"/>
            <a:stretch>
              <a:fillRect/>
            </a:stretch>
          </p:blipFill>
          <p:spPr>
            <a:xfrm>
              <a:off x="6213097" y="1086561"/>
              <a:ext cx="1259266" cy="1005533"/>
            </a:xfrm>
            <a:prstGeom prst="rect">
              <a:avLst/>
            </a:prstGeom>
          </p:spPr>
        </p:pic>
        <p:sp>
          <p:nvSpPr>
            <p:cNvPr id="14" name="TextBox 13">
              <a:extLst>
                <a:ext uri="{FF2B5EF4-FFF2-40B4-BE49-F238E27FC236}">
                  <a16:creationId xmlns:a16="http://schemas.microsoft.com/office/drawing/2014/main" id="{4CD26AB7-147F-CEEE-090E-D9A854C216DC}"/>
                </a:ext>
              </a:extLst>
            </p:cNvPr>
            <p:cNvSpPr txBox="1"/>
            <p:nvPr/>
          </p:nvSpPr>
          <p:spPr>
            <a:xfrm>
              <a:off x="6327895" y="1186057"/>
              <a:ext cx="1144468" cy="663120"/>
            </a:xfrm>
            <a:prstGeom prst="rect">
              <a:avLst/>
            </a:prstGeom>
            <a:noFill/>
          </p:spPr>
          <p:txBody>
            <a:bodyPr wrap="square" rtlCol="0">
              <a:spAutoFit/>
            </a:bodyPr>
            <a:lstStyle/>
            <a:p>
              <a:r>
                <a:rPr lang="en-US" dirty="0">
                  <a:latin typeface="Century Gothic" panose="020B0502020202020204" pitchFamily="34" charset="0"/>
                </a:rPr>
                <a:t>Talking </a:t>
              </a:r>
              <a:br>
                <a:rPr lang="en-US" dirty="0">
                  <a:latin typeface="Century Gothic" panose="020B0502020202020204" pitchFamily="34" charset="0"/>
                </a:rPr>
              </a:br>
              <a:r>
                <a:rPr lang="en-US" dirty="0">
                  <a:latin typeface="Century Gothic" panose="020B0502020202020204" pitchFamily="34" charset="0"/>
                </a:rPr>
                <a:t>animals</a:t>
              </a:r>
            </a:p>
          </p:txBody>
        </p:sp>
      </p:grpSp>
      <p:grpSp>
        <p:nvGrpSpPr>
          <p:cNvPr id="25" name="Group 24">
            <a:extLst>
              <a:ext uri="{FF2B5EF4-FFF2-40B4-BE49-F238E27FC236}">
                <a16:creationId xmlns:a16="http://schemas.microsoft.com/office/drawing/2014/main" id="{45656E41-C5B6-4698-4DFE-43765AF5402E}"/>
              </a:ext>
            </a:extLst>
          </p:cNvPr>
          <p:cNvGrpSpPr/>
          <p:nvPr/>
        </p:nvGrpSpPr>
        <p:grpSpPr>
          <a:xfrm>
            <a:off x="7199391" y="2073593"/>
            <a:ext cx="1697426" cy="1355407"/>
            <a:chOff x="7846624" y="1156757"/>
            <a:chExt cx="1697426" cy="1355407"/>
          </a:xfrm>
        </p:grpSpPr>
        <p:pic>
          <p:nvPicPr>
            <p:cNvPr id="19" name="Picture 18">
              <a:extLst>
                <a:ext uri="{FF2B5EF4-FFF2-40B4-BE49-F238E27FC236}">
                  <a16:creationId xmlns:a16="http://schemas.microsoft.com/office/drawing/2014/main" id="{79287B02-10CB-045F-37B8-888543CE3850}"/>
                </a:ext>
              </a:extLst>
            </p:cNvPr>
            <p:cNvPicPr>
              <a:picLocks noChangeAspect="1"/>
            </p:cNvPicPr>
            <p:nvPr/>
          </p:nvPicPr>
          <p:blipFill>
            <a:blip r:embed="rId5"/>
            <a:stretch>
              <a:fillRect/>
            </a:stretch>
          </p:blipFill>
          <p:spPr>
            <a:xfrm>
              <a:off x="7846624" y="1156757"/>
              <a:ext cx="1697426" cy="1355407"/>
            </a:xfrm>
            <a:prstGeom prst="rect">
              <a:avLst/>
            </a:prstGeom>
          </p:spPr>
        </p:pic>
        <p:sp>
          <p:nvSpPr>
            <p:cNvPr id="20" name="TextBox 19">
              <a:extLst>
                <a:ext uri="{FF2B5EF4-FFF2-40B4-BE49-F238E27FC236}">
                  <a16:creationId xmlns:a16="http://schemas.microsoft.com/office/drawing/2014/main" id="{4FA0BD7B-87AF-42C1-204C-85FCCE8491F9}"/>
                </a:ext>
              </a:extLst>
            </p:cNvPr>
            <p:cNvSpPr txBox="1"/>
            <p:nvPr/>
          </p:nvSpPr>
          <p:spPr>
            <a:xfrm>
              <a:off x="8104247" y="1325563"/>
              <a:ext cx="1439753" cy="646331"/>
            </a:xfrm>
            <a:prstGeom prst="rect">
              <a:avLst/>
            </a:prstGeom>
            <a:noFill/>
          </p:spPr>
          <p:txBody>
            <a:bodyPr wrap="square" rtlCol="0">
              <a:spAutoFit/>
            </a:bodyPr>
            <a:lstStyle/>
            <a:p>
              <a:r>
                <a:rPr lang="en-US" dirty="0">
                  <a:latin typeface="Century Gothic" panose="020B0502020202020204" pitchFamily="34" charset="0"/>
                </a:rPr>
                <a:t>Magical kingdom</a:t>
              </a:r>
            </a:p>
          </p:txBody>
        </p:sp>
      </p:grpSp>
      <p:grpSp>
        <p:nvGrpSpPr>
          <p:cNvPr id="24" name="Group 23">
            <a:extLst>
              <a:ext uri="{FF2B5EF4-FFF2-40B4-BE49-F238E27FC236}">
                <a16:creationId xmlns:a16="http://schemas.microsoft.com/office/drawing/2014/main" id="{BA80564C-FEA0-4A08-7C82-67A821CE5385}"/>
              </a:ext>
            </a:extLst>
          </p:cNvPr>
          <p:cNvGrpSpPr/>
          <p:nvPr/>
        </p:nvGrpSpPr>
        <p:grpSpPr>
          <a:xfrm>
            <a:off x="3582373" y="2115737"/>
            <a:ext cx="1209752" cy="1366011"/>
            <a:chOff x="4473302" y="473751"/>
            <a:chExt cx="1209752" cy="1366011"/>
          </a:xfrm>
        </p:grpSpPr>
        <p:pic>
          <p:nvPicPr>
            <p:cNvPr id="21" name="Picture 20">
              <a:extLst>
                <a:ext uri="{FF2B5EF4-FFF2-40B4-BE49-F238E27FC236}">
                  <a16:creationId xmlns:a16="http://schemas.microsoft.com/office/drawing/2014/main" id="{BBB1346D-C798-3D6C-8AA2-B9F774D9952F}"/>
                </a:ext>
              </a:extLst>
            </p:cNvPr>
            <p:cNvPicPr>
              <a:picLocks noChangeAspect="1"/>
            </p:cNvPicPr>
            <p:nvPr/>
          </p:nvPicPr>
          <p:blipFill>
            <a:blip r:embed="rId6"/>
            <a:stretch>
              <a:fillRect/>
            </a:stretch>
          </p:blipFill>
          <p:spPr>
            <a:xfrm>
              <a:off x="4473302" y="473751"/>
              <a:ext cx="1172403" cy="1366011"/>
            </a:xfrm>
            <a:prstGeom prst="rect">
              <a:avLst/>
            </a:prstGeom>
          </p:spPr>
        </p:pic>
        <p:sp>
          <p:nvSpPr>
            <p:cNvPr id="22" name="TextBox 21">
              <a:extLst>
                <a:ext uri="{FF2B5EF4-FFF2-40B4-BE49-F238E27FC236}">
                  <a16:creationId xmlns:a16="http://schemas.microsoft.com/office/drawing/2014/main" id="{59C253B2-7DF2-8D64-F443-FC64FE80C800}"/>
                </a:ext>
              </a:extLst>
            </p:cNvPr>
            <p:cNvSpPr txBox="1"/>
            <p:nvPr/>
          </p:nvSpPr>
          <p:spPr>
            <a:xfrm>
              <a:off x="4510651" y="552826"/>
              <a:ext cx="1172403" cy="923330"/>
            </a:xfrm>
            <a:prstGeom prst="rect">
              <a:avLst/>
            </a:prstGeom>
            <a:noFill/>
          </p:spPr>
          <p:txBody>
            <a:bodyPr wrap="square" rtlCol="0">
              <a:spAutoFit/>
            </a:bodyPr>
            <a:lstStyle/>
            <a:p>
              <a:r>
                <a:rPr lang="en-US" dirty="0">
                  <a:latin typeface="Century Gothic" panose="020B0502020202020204" pitchFamily="34" charset="0"/>
                </a:rPr>
                <a:t>A very grumpy dragon!</a:t>
              </a:r>
            </a:p>
          </p:txBody>
        </p:sp>
      </p:grpSp>
      <p:sp>
        <p:nvSpPr>
          <p:cNvPr id="8" name="Title 1">
            <a:extLst>
              <a:ext uri="{FF2B5EF4-FFF2-40B4-BE49-F238E27FC236}">
                <a16:creationId xmlns:a16="http://schemas.microsoft.com/office/drawing/2014/main" id="{C1FED22A-0003-BA3A-F622-175A3358AFFD}"/>
              </a:ext>
            </a:extLst>
          </p:cNvPr>
          <p:cNvSpPr>
            <a:spLocks noGrp="1"/>
          </p:cNvSpPr>
          <p:nvPr>
            <p:ph type="title"/>
          </p:nvPr>
        </p:nvSpPr>
        <p:spPr>
          <a:xfrm>
            <a:off x="838200" y="365125"/>
            <a:ext cx="10515600" cy="1325563"/>
          </a:xfrm>
        </p:spPr>
        <p:txBody>
          <a:bodyPr/>
          <a:lstStyle/>
          <a:p>
            <a:r>
              <a:rPr lang="en-US" dirty="0"/>
              <a:t>How it might feel?</a:t>
            </a:r>
            <a:endParaRPr lang="en-GB" dirty="0"/>
          </a:p>
        </p:txBody>
      </p:sp>
    </p:spTree>
    <p:extLst>
      <p:ext uri="{BB962C8B-B14F-4D97-AF65-F5344CB8AC3E}">
        <p14:creationId xmlns:p14="http://schemas.microsoft.com/office/powerpoint/2010/main" val="2765592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BF6C-3630-9643-43BD-AFF7A5A265F5}"/>
            </a:ext>
          </a:extLst>
        </p:cNvPr>
        <p:cNvGrpSpPr/>
        <p:nvPr/>
      </p:nvGrpSpPr>
      <p:grpSpPr>
        <a:xfrm>
          <a:off x="0" y="0"/>
          <a:ext cx="0" cy="0"/>
          <a:chOff x="0" y="0"/>
          <a:chExt cx="0" cy="0"/>
        </a:xfrm>
      </p:grpSpPr>
      <p:pic>
        <p:nvPicPr>
          <p:cNvPr id="6" name="Picture 5" descr="A cartoon of a child sitting at a desk with a pen and paper&#10;&#10;AI-generated content may be incorrect.">
            <a:extLst>
              <a:ext uri="{FF2B5EF4-FFF2-40B4-BE49-F238E27FC236}">
                <a16:creationId xmlns:a16="http://schemas.microsoft.com/office/drawing/2014/main" id="{A472D19F-2D0B-4A74-2D4A-08FE8A2471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2802" y="2868107"/>
            <a:ext cx="5104886" cy="3998233"/>
          </a:xfrm>
          <a:prstGeom prst="rect">
            <a:avLst/>
          </a:prstGeom>
        </p:spPr>
      </p:pic>
      <p:grpSp>
        <p:nvGrpSpPr>
          <p:cNvPr id="7" name="Group 6">
            <a:extLst>
              <a:ext uri="{FF2B5EF4-FFF2-40B4-BE49-F238E27FC236}">
                <a16:creationId xmlns:a16="http://schemas.microsoft.com/office/drawing/2014/main" id="{012D9C73-42BB-7EC6-D92C-BDD2660CB117}"/>
              </a:ext>
            </a:extLst>
          </p:cNvPr>
          <p:cNvGrpSpPr/>
          <p:nvPr/>
        </p:nvGrpSpPr>
        <p:grpSpPr>
          <a:xfrm>
            <a:off x="1252788" y="1874193"/>
            <a:ext cx="3509706" cy="2125566"/>
            <a:chOff x="2388382" y="2590192"/>
            <a:chExt cx="3509706" cy="2125566"/>
          </a:xfrm>
        </p:grpSpPr>
        <p:pic>
          <p:nvPicPr>
            <p:cNvPr id="8" name="Picture 7">
              <a:extLst>
                <a:ext uri="{FF2B5EF4-FFF2-40B4-BE49-F238E27FC236}">
                  <a16:creationId xmlns:a16="http://schemas.microsoft.com/office/drawing/2014/main" id="{0FD9F5A7-ABFC-F10B-7649-8DAF34487E0C}"/>
                </a:ext>
              </a:extLst>
            </p:cNvPr>
            <p:cNvPicPr>
              <a:picLocks noChangeAspect="1"/>
            </p:cNvPicPr>
            <p:nvPr/>
          </p:nvPicPr>
          <p:blipFill>
            <a:blip r:embed="rId4"/>
            <a:stretch>
              <a:fillRect/>
            </a:stretch>
          </p:blipFill>
          <p:spPr>
            <a:xfrm>
              <a:off x="2388382" y="2590192"/>
              <a:ext cx="2916172" cy="2125566"/>
            </a:xfrm>
            <a:prstGeom prst="rect">
              <a:avLst/>
            </a:prstGeom>
          </p:spPr>
        </p:pic>
        <p:sp>
          <p:nvSpPr>
            <p:cNvPr id="10" name="TextBox 9">
              <a:extLst>
                <a:ext uri="{FF2B5EF4-FFF2-40B4-BE49-F238E27FC236}">
                  <a16:creationId xmlns:a16="http://schemas.microsoft.com/office/drawing/2014/main" id="{EDCB6EFD-82ED-76FA-767C-3C9F9F682F6D}"/>
                </a:ext>
              </a:extLst>
            </p:cNvPr>
            <p:cNvSpPr txBox="1"/>
            <p:nvPr/>
          </p:nvSpPr>
          <p:spPr>
            <a:xfrm>
              <a:off x="2681548" y="3215764"/>
              <a:ext cx="3216540" cy="646331"/>
            </a:xfrm>
            <a:prstGeom prst="rect">
              <a:avLst/>
            </a:prstGeom>
            <a:noFill/>
          </p:spPr>
          <p:txBody>
            <a:bodyPr wrap="square" rtlCol="0">
              <a:spAutoFit/>
            </a:bodyPr>
            <a:lstStyle/>
            <a:p>
              <a:r>
                <a:rPr lang="en-US" dirty="0">
                  <a:latin typeface="Century Gothic" panose="020B0502020202020204" pitchFamily="34" charset="0"/>
                </a:rPr>
                <a:t>I’m stuck on spelling…</a:t>
              </a:r>
              <a:br>
                <a:rPr lang="en-US" dirty="0">
                  <a:latin typeface="Century Gothic" panose="020B0502020202020204" pitchFamily="34" charset="0"/>
                </a:rPr>
              </a:br>
              <a:r>
                <a:rPr lang="en-US" dirty="0">
                  <a:latin typeface="Century Gothic" panose="020B0502020202020204" pitchFamily="34" charset="0"/>
                </a:rPr>
                <a:t>my story’s gone</a:t>
              </a:r>
            </a:p>
          </p:txBody>
        </p:sp>
      </p:grpSp>
      <p:grpSp>
        <p:nvGrpSpPr>
          <p:cNvPr id="11" name="Group 10">
            <a:extLst>
              <a:ext uri="{FF2B5EF4-FFF2-40B4-BE49-F238E27FC236}">
                <a16:creationId xmlns:a16="http://schemas.microsoft.com/office/drawing/2014/main" id="{422110DD-7150-4D53-E5BC-BFA5EF7F255B}"/>
              </a:ext>
            </a:extLst>
          </p:cNvPr>
          <p:cNvGrpSpPr/>
          <p:nvPr/>
        </p:nvGrpSpPr>
        <p:grpSpPr>
          <a:xfrm>
            <a:off x="5988975" y="1743036"/>
            <a:ext cx="1697426" cy="1355407"/>
            <a:chOff x="7846624" y="1156757"/>
            <a:chExt cx="1697426" cy="1355407"/>
          </a:xfrm>
        </p:grpSpPr>
        <p:pic>
          <p:nvPicPr>
            <p:cNvPr id="12" name="Picture 11">
              <a:extLst>
                <a:ext uri="{FF2B5EF4-FFF2-40B4-BE49-F238E27FC236}">
                  <a16:creationId xmlns:a16="http://schemas.microsoft.com/office/drawing/2014/main" id="{1A89212B-AC43-440B-FDBE-4A31D7262CB1}"/>
                </a:ext>
              </a:extLst>
            </p:cNvPr>
            <p:cNvPicPr>
              <a:picLocks noChangeAspect="1"/>
            </p:cNvPicPr>
            <p:nvPr/>
          </p:nvPicPr>
          <p:blipFill>
            <a:blip r:embed="rId5"/>
            <a:stretch>
              <a:fillRect/>
            </a:stretch>
          </p:blipFill>
          <p:spPr>
            <a:xfrm>
              <a:off x="7846624" y="1156757"/>
              <a:ext cx="1697426" cy="1355407"/>
            </a:xfrm>
            <a:prstGeom prst="rect">
              <a:avLst/>
            </a:prstGeom>
          </p:spPr>
        </p:pic>
        <p:sp>
          <p:nvSpPr>
            <p:cNvPr id="13" name="TextBox 12">
              <a:extLst>
                <a:ext uri="{FF2B5EF4-FFF2-40B4-BE49-F238E27FC236}">
                  <a16:creationId xmlns:a16="http://schemas.microsoft.com/office/drawing/2014/main" id="{BB49EFAF-5086-A37B-F50C-507CF0B0C6E6}"/>
                </a:ext>
              </a:extLst>
            </p:cNvPr>
            <p:cNvSpPr txBox="1"/>
            <p:nvPr/>
          </p:nvSpPr>
          <p:spPr>
            <a:xfrm>
              <a:off x="7975460" y="1349520"/>
              <a:ext cx="1439753" cy="646331"/>
            </a:xfrm>
            <a:prstGeom prst="rect">
              <a:avLst/>
            </a:prstGeom>
            <a:noFill/>
          </p:spPr>
          <p:txBody>
            <a:bodyPr wrap="square" rtlCol="0">
              <a:spAutoFit/>
            </a:bodyPr>
            <a:lstStyle/>
            <a:p>
              <a:r>
                <a:rPr lang="en-US" dirty="0">
                  <a:latin typeface="Century Gothic" panose="020B0502020202020204" pitchFamily="34" charset="0"/>
                </a:rPr>
                <a:t>I’ve lost my ideas now!</a:t>
              </a:r>
            </a:p>
          </p:txBody>
        </p:sp>
      </p:grpSp>
      <p:grpSp>
        <p:nvGrpSpPr>
          <p:cNvPr id="14" name="Group 13">
            <a:extLst>
              <a:ext uri="{FF2B5EF4-FFF2-40B4-BE49-F238E27FC236}">
                <a16:creationId xmlns:a16="http://schemas.microsoft.com/office/drawing/2014/main" id="{3A1EBBDF-18F4-7CC5-2713-EDD950ACC1D9}"/>
              </a:ext>
            </a:extLst>
          </p:cNvPr>
          <p:cNvGrpSpPr/>
          <p:nvPr/>
        </p:nvGrpSpPr>
        <p:grpSpPr>
          <a:xfrm>
            <a:off x="4387171" y="1452251"/>
            <a:ext cx="1265891" cy="1366011"/>
            <a:chOff x="4473302" y="473751"/>
            <a:chExt cx="1265891" cy="1366011"/>
          </a:xfrm>
        </p:grpSpPr>
        <p:pic>
          <p:nvPicPr>
            <p:cNvPr id="15" name="Picture 14">
              <a:extLst>
                <a:ext uri="{FF2B5EF4-FFF2-40B4-BE49-F238E27FC236}">
                  <a16:creationId xmlns:a16="http://schemas.microsoft.com/office/drawing/2014/main" id="{36AE9860-8D95-1E37-DF72-BD76DA29ACFE}"/>
                </a:ext>
              </a:extLst>
            </p:cNvPr>
            <p:cNvPicPr>
              <a:picLocks noChangeAspect="1"/>
            </p:cNvPicPr>
            <p:nvPr/>
          </p:nvPicPr>
          <p:blipFill>
            <a:blip r:embed="rId6"/>
            <a:stretch>
              <a:fillRect/>
            </a:stretch>
          </p:blipFill>
          <p:spPr>
            <a:xfrm>
              <a:off x="4473302" y="473751"/>
              <a:ext cx="1172403" cy="1366011"/>
            </a:xfrm>
            <a:prstGeom prst="rect">
              <a:avLst/>
            </a:prstGeom>
          </p:spPr>
        </p:pic>
        <p:sp>
          <p:nvSpPr>
            <p:cNvPr id="16" name="TextBox 15">
              <a:extLst>
                <a:ext uri="{FF2B5EF4-FFF2-40B4-BE49-F238E27FC236}">
                  <a16:creationId xmlns:a16="http://schemas.microsoft.com/office/drawing/2014/main" id="{C6548B4B-FD0F-2078-F0C1-ECF98B26036C}"/>
                </a:ext>
              </a:extLst>
            </p:cNvPr>
            <p:cNvSpPr txBox="1"/>
            <p:nvPr/>
          </p:nvSpPr>
          <p:spPr>
            <a:xfrm>
              <a:off x="4566790" y="685897"/>
              <a:ext cx="1172403" cy="646331"/>
            </a:xfrm>
            <a:prstGeom prst="rect">
              <a:avLst/>
            </a:prstGeom>
            <a:noFill/>
          </p:spPr>
          <p:txBody>
            <a:bodyPr wrap="square" rtlCol="0">
              <a:spAutoFit/>
            </a:bodyPr>
            <a:lstStyle/>
            <a:p>
              <a:r>
                <a:rPr lang="en-US" dirty="0">
                  <a:latin typeface="Century Gothic" panose="020B0502020202020204" pitchFamily="34" charset="0"/>
                </a:rPr>
                <a:t>I can’t do this</a:t>
              </a:r>
            </a:p>
          </p:txBody>
        </p:sp>
      </p:grpSp>
      <p:grpSp>
        <p:nvGrpSpPr>
          <p:cNvPr id="17" name="Group 16">
            <a:extLst>
              <a:ext uri="{FF2B5EF4-FFF2-40B4-BE49-F238E27FC236}">
                <a16:creationId xmlns:a16="http://schemas.microsoft.com/office/drawing/2014/main" id="{54C0A5DD-79FD-98FA-B63D-967CDD646365}"/>
              </a:ext>
            </a:extLst>
          </p:cNvPr>
          <p:cNvGrpSpPr/>
          <p:nvPr/>
        </p:nvGrpSpPr>
        <p:grpSpPr>
          <a:xfrm>
            <a:off x="6650462" y="3082211"/>
            <a:ext cx="1513926" cy="1065592"/>
            <a:chOff x="7916291" y="1260850"/>
            <a:chExt cx="1513926" cy="1065592"/>
          </a:xfrm>
        </p:grpSpPr>
        <p:pic>
          <p:nvPicPr>
            <p:cNvPr id="18" name="Picture 17">
              <a:extLst>
                <a:ext uri="{FF2B5EF4-FFF2-40B4-BE49-F238E27FC236}">
                  <a16:creationId xmlns:a16="http://schemas.microsoft.com/office/drawing/2014/main" id="{E095329D-94DE-26D3-70D0-86B1764E3F1A}"/>
                </a:ext>
              </a:extLst>
            </p:cNvPr>
            <p:cNvPicPr>
              <a:picLocks noChangeAspect="1"/>
            </p:cNvPicPr>
            <p:nvPr/>
          </p:nvPicPr>
          <p:blipFill>
            <a:blip r:embed="rId5"/>
            <a:stretch>
              <a:fillRect/>
            </a:stretch>
          </p:blipFill>
          <p:spPr>
            <a:xfrm>
              <a:off x="7916291" y="1260850"/>
              <a:ext cx="1334480" cy="1065592"/>
            </a:xfrm>
            <a:prstGeom prst="rect">
              <a:avLst/>
            </a:prstGeom>
          </p:spPr>
        </p:pic>
        <p:sp>
          <p:nvSpPr>
            <p:cNvPr id="19" name="TextBox 18">
              <a:extLst>
                <a:ext uri="{FF2B5EF4-FFF2-40B4-BE49-F238E27FC236}">
                  <a16:creationId xmlns:a16="http://schemas.microsoft.com/office/drawing/2014/main" id="{E4B1E398-538D-127C-5822-C6491AD3F4DF}"/>
                </a:ext>
              </a:extLst>
            </p:cNvPr>
            <p:cNvSpPr txBox="1"/>
            <p:nvPr/>
          </p:nvSpPr>
          <p:spPr>
            <a:xfrm>
              <a:off x="7990464" y="1465128"/>
              <a:ext cx="1439753" cy="369332"/>
            </a:xfrm>
            <a:prstGeom prst="rect">
              <a:avLst/>
            </a:prstGeom>
            <a:noFill/>
          </p:spPr>
          <p:txBody>
            <a:bodyPr wrap="square" rtlCol="0">
              <a:spAutoFit/>
            </a:bodyPr>
            <a:lstStyle/>
            <a:p>
              <a:r>
                <a:rPr lang="en-US" dirty="0">
                  <a:latin typeface="Century Gothic" panose="020B0502020202020204" pitchFamily="34" charset="0"/>
                </a:rPr>
                <a:t>I give up!</a:t>
              </a:r>
            </a:p>
          </p:txBody>
        </p:sp>
      </p:grpSp>
    </p:spTree>
    <p:extLst>
      <p:ext uri="{BB962C8B-B14F-4D97-AF65-F5344CB8AC3E}">
        <p14:creationId xmlns:p14="http://schemas.microsoft.com/office/powerpoint/2010/main" val="3785158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3483-994E-055D-7972-177DCCAD4063}"/>
              </a:ext>
            </a:extLst>
          </p:cNvPr>
          <p:cNvSpPr>
            <a:spLocks noGrp="1"/>
          </p:cNvSpPr>
          <p:nvPr>
            <p:ph type="title"/>
          </p:nvPr>
        </p:nvSpPr>
        <p:spPr/>
        <p:txBody>
          <a:bodyPr/>
          <a:lstStyle/>
          <a:p>
            <a:r>
              <a:rPr lang="en-US" dirty="0"/>
              <a:t>Strengths can look different too</a:t>
            </a:r>
          </a:p>
        </p:txBody>
      </p:sp>
      <p:sp>
        <p:nvSpPr>
          <p:cNvPr id="7" name="Rounded Rectangle 6">
            <a:extLst>
              <a:ext uri="{FF2B5EF4-FFF2-40B4-BE49-F238E27FC236}">
                <a16:creationId xmlns:a16="http://schemas.microsoft.com/office/drawing/2014/main" id="{3C84EF69-140C-F658-D535-DA08FF983095}"/>
              </a:ext>
            </a:extLst>
          </p:cNvPr>
          <p:cNvSpPr/>
          <p:nvPr/>
        </p:nvSpPr>
        <p:spPr>
          <a:xfrm>
            <a:off x="1299891" y="2394297"/>
            <a:ext cx="2657475" cy="553373"/>
          </a:xfrm>
          <a:prstGeom prst="roundRect">
            <a:avLst/>
          </a:prstGeom>
          <a:solidFill>
            <a:srgbClr val="C3F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46670DD6-151A-3A4A-29E2-363450AC6E3D}"/>
              </a:ext>
            </a:extLst>
          </p:cNvPr>
          <p:cNvSpPr txBox="1"/>
          <p:nvPr/>
        </p:nvSpPr>
        <p:spPr>
          <a:xfrm>
            <a:off x="1499915" y="2470928"/>
            <a:ext cx="2257425"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Imagining ideas</a:t>
            </a:r>
          </a:p>
        </p:txBody>
      </p:sp>
      <p:sp>
        <p:nvSpPr>
          <p:cNvPr id="9" name="Rounded Rectangle 8">
            <a:extLst>
              <a:ext uri="{FF2B5EF4-FFF2-40B4-BE49-F238E27FC236}">
                <a16:creationId xmlns:a16="http://schemas.microsoft.com/office/drawing/2014/main" id="{0EC51218-4C8D-BB2D-E3DD-27F7A9AFEF01}"/>
              </a:ext>
            </a:extLst>
          </p:cNvPr>
          <p:cNvSpPr/>
          <p:nvPr/>
        </p:nvSpPr>
        <p:spPr>
          <a:xfrm>
            <a:off x="1385616" y="3484038"/>
            <a:ext cx="2657475" cy="553373"/>
          </a:xfrm>
          <a:prstGeom prst="roundRect">
            <a:avLst/>
          </a:prstGeom>
          <a:solidFill>
            <a:srgbClr val="D2F3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F51E7C6-554B-EE54-4864-26EDA54BE9AE}"/>
              </a:ext>
            </a:extLst>
          </p:cNvPr>
          <p:cNvSpPr txBox="1"/>
          <p:nvPr/>
        </p:nvSpPr>
        <p:spPr>
          <a:xfrm>
            <a:off x="1485628" y="3560669"/>
            <a:ext cx="2457451"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Practical thinking</a:t>
            </a:r>
          </a:p>
        </p:txBody>
      </p:sp>
      <p:sp>
        <p:nvSpPr>
          <p:cNvPr id="12" name="Rounded Rectangle 11">
            <a:extLst>
              <a:ext uri="{FF2B5EF4-FFF2-40B4-BE49-F238E27FC236}">
                <a16:creationId xmlns:a16="http://schemas.microsoft.com/office/drawing/2014/main" id="{DBA0CDF1-D076-F8D7-8CA2-4145942434F3}"/>
              </a:ext>
            </a:extLst>
          </p:cNvPr>
          <p:cNvSpPr/>
          <p:nvPr/>
        </p:nvSpPr>
        <p:spPr>
          <a:xfrm>
            <a:off x="1657350" y="4540334"/>
            <a:ext cx="1928813" cy="908773"/>
          </a:xfrm>
          <a:prstGeom prst="roundRect">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0AA00F7-8C8A-1BA4-0850-B4F73558A8D8}"/>
              </a:ext>
            </a:extLst>
          </p:cNvPr>
          <p:cNvSpPr txBox="1"/>
          <p:nvPr/>
        </p:nvSpPr>
        <p:spPr>
          <a:xfrm>
            <a:off x="1500187" y="4640777"/>
            <a:ext cx="2257425" cy="707886"/>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Seeing the </a:t>
            </a:r>
            <a:br>
              <a:rPr lang="en-GB" sz="2000" dirty="0">
                <a:solidFill>
                  <a:srgbClr val="174860"/>
                </a:solidFill>
                <a:latin typeface="Century Gothic" panose="020B0502020202020204" pitchFamily="34" charset="0"/>
              </a:rPr>
            </a:br>
            <a:r>
              <a:rPr lang="en-GB" sz="2000" dirty="0">
                <a:solidFill>
                  <a:srgbClr val="174860"/>
                </a:solidFill>
                <a:latin typeface="Century Gothic" panose="020B0502020202020204" pitchFamily="34" charset="0"/>
              </a:rPr>
              <a:t>big picture</a:t>
            </a:r>
          </a:p>
        </p:txBody>
      </p:sp>
      <p:sp>
        <p:nvSpPr>
          <p:cNvPr id="14" name="Rounded Rectangle 13">
            <a:extLst>
              <a:ext uri="{FF2B5EF4-FFF2-40B4-BE49-F238E27FC236}">
                <a16:creationId xmlns:a16="http://schemas.microsoft.com/office/drawing/2014/main" id="{D12CFE26-3737-EB7B-E157-8450898173B5}"/>
              </a:ext>
            </a:extLst>
          </p:cNvPr>
          <p:cNvSpPr/>
          <p:nvPr/>
        </p:nvSpPr>
        <p:spPr>
          <a:xfrm>
            <a:off x="7424738" y="4463703"/>
            <a:ext cx="2657475" cy="553373"/>
          </a:xfrm>
          <a:prstGeom prst="roundRect">
            <a:avLst/>
          </a:prstGeom>
          <a:solidFill>
            <a:srgbClr val="C3F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A0C8FF14-6CD0-C46E-6E75-BBE0BEAB1A4F}"/>
              </a:ext>
            </a:extLst>
          </p:cNvPr>
          <p:cNvSpPr txBox="1"/>
          <p:nvPr/>
        </p:nvSpPr>
        <p:spPr>
          <a:xfrm>
            <a:off x="7524750" y="4540334"/>
            <a:ext cx="2457451"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Solving problems</a:t>
            </a:r>
          </a:p>
        </p:txBody>
      </p:sp>
      <p:sp>
        <p:nvSpPr>
          <p:cNvPr id="16" name="Rounded Rectangle 15">
            <a:extLst>
              <a:ext uri="{FF2B5EF4-FFF2-40B4-BE49-F238E27FC236}">
                <a16:creationId xmlns:a16="http://schemas.microsoft.com/office/drawing/2014/main" id="{7D505F1E-067D-14DB-D8D0-F85B9AB7FA66}"/>
              </a:ext>
            </a:extLst>
          </p:cNvPr>
          <p:cNvSpPr/>
          <p:nvPr/>
        </p:nvSpPr>
        <p:spPr>
          <a:xfrm>
            <a:off x="7524750" y="2394297"/>
            <a:ext cx="2657475" cy="553373"/>
          </a:xfrm>
          <a:prstGeom prst="roundRect">
            <a:avLst/>
          </a:prstGeom>
          <a:solidFill>
            <a:srgbClr val="D2F3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6D158D13-12EE-5A92-2F30-BA9DFD640262}"/>
              </a:ext>
            </a:extLst>
          </p:cNvPr>
          <p:cNvSpPr txBox="1"/>
          <p:nvPr/>
        </p:nvSpPr>
        <p:spPr>
          <a:xfrm>
            <a:off x="7624762" y="2470928"/>
            <a:ext cx="2457451"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Speaking clearly</a:t>
            </a:r>
          </a:p>
        </p:txBody>
      </p:sp>
      <p:sp>
        <p:nvSpPr>
          <p:cNvPr id="18" name="Rounded Rectangle 17">
            <a:extLst>
              <a:ext uri="{FF2B5EF4-FFF2-40B4-BE49-F238E27FC236}">
                <a16:creationId xmlns:a16="http://schemas.microsoft.com/office/drawing/2014/main" id="{B9116A95-C0F8-FA21-DC7A-AC0628A19E35}"/>
              </a:ext>
            </a:extLst>
          </p:cNvPr>
          <p:cNvSpPr/>
          <p:nvPr/>
        </p:nvSpPr>
        <p:spPr>
          <a:xfrm>
            <a:off x="7841579" y="3484038"/>
            <a:ext cx="2657475" cy="553373"/>
          </a:xfrm>
          <a:prstGeom prst="roundRect">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E1CA497A-0C5E-D0CA-9BBB-F8E1A3181F8D}"/>
              </a:ext>
            </a:extLst>
          </p:cNvPr>
          <p:cNvSpPr txBox="1"/>
          <p:nvPr/>
        </p:nvSpPr>
        <p:spPr>
          <a:xfrm>
            <a:off x="7941591" y="3560669"/>
            <a:ext cx="2457451" cy="400110"/>
          </a:xfrm>
          <a:prstGeom prst="rect">
            <a:avLst/>
          </a:prstGeom>
          <a:noFill/>
        </p:spPr>
        <p:txBody>
          <a:bodyPr wrap="square" rtlCol="0">
            <a:spAutoFit/>
          </a:bodyPr>
          <a:lstStyle/>
          <a:p>
            <a:pPr algn="ctr"/>
            <a:r>
              <a:rPr lang="en-GB" sz="2000" dirty="0">
                <a:solidFill>
                  <a:srgbClr val="174860"/>
                </a:solidFill>
                <a:latin typeface="Century Gothic" panose="020B0502020202020204" pitchFamily="34" charset="0"/>
              </a:rPr>
              <a:t>Keeping going</a:t>
            </a:r>
          </a:p>
        </p:txBody>
      </p:sp>
      <p:pic>
        <p:nvPicPr>
          <p:cNvPr id="22" name="Picture 21">
            <a:extLst>
              <a:ext uri="{FF2B5EF4-FFF2-40B4-BE49-F238E27FC236}">
                <a16:creationId xmlns:a16="http://schemas.microsoft.com/office/drawing/2014/main" id="{4957BB5D-611E-DB03-042F-B5B6AB9124B9}"/>
              </a:ext>
            </a:extLst>
          </p:cNvPr>
          <p:cNvPicPr>
            <a:picLocks noChangeAspect="1"/>
          </p:cNvPicPr>
          <p:nvPr/>
        </p:nvPicPr>
        <p:blipFill>
          <a:blip r:embed="rId3"/>
          <a:stretch>
            <a:fillRect/>
          </a:stretch>
        </p:blipFill>
        <p:spPr>
          <a:xfrm>
            <a:off x="4328570" y="1827007"/>
            <a:ext cx="2996154" cy="5277994"/>
          </a:xfrm>
          <a:prstGeom prst="rect">
            <a:avLst/>
          </a:prstGeom>
        </p:spPr>
      </p:pic>
    </p:spTree>
    <p:extLst>
      <p:ext uri="{BB962C8B-B14F-4D97-AF65-F5344CB8AC3E}">
        <p14:creationId xmlns:p14="http://schemas.microsoft.com/office/powerpoint/2010/main" val="1118937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A6F1A-EDC9-4448-5BEF-CB4FC186FE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1C32FF-2685-610B-D24B-25B48C7CC6CD}"/>
              </a:ext>
            </a:extLst>
          </p:cNvPr>
          <p:cNvSpPr>
            <a:spLocks noGrp="1"/>
          </p:cNvSpPr>
          <p:nvPr>
            <p:ph type="title"/>
          </p:nvPr>
        </p:nvSpPr>
        <p:spPr/>
        <p:txBody>
          <a:bodyPr/>
          <a:lstStyle/>
          <a:p>
            <a:r>
              <a:rPr lang="en-US" dirty="0"/>
              <a:t>What is a Memory Shelf?</a:t>
            </a:r>
          </a:p>
        </p:txBody>
      </p:sp>
      <p:pic>
        <p:nvPicPr>
          <p:cNvPr id="3" name="Picture 2" descr="A colorful numbers on a shelf&#10;&#10;AI-generated content may be incorrect.">
            <a:extLst>
              <a:ext uri="{FF2B5EF4-FFF2-40B4-BE49-F238E27FC236}">
                <a16:creationId xmlns:a16="http://schemas.microsoft.com/office/drawing/2014/main" id="{E3BC71D2-4CB0-E4CC-DFA7-F40BBA3EFC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9800" y="1027906"/>
            <a:ext cx="7772400" cy="4371975"/>
          </a:xfrm>
          <a:prstGeom prst="rect">
            <a:avLst/>
          </a:prstGeom>
        </p:spPr>
      </p:pic>
    </p:spTree>
    <p:extLst>
      <p:ext uri="{BB962C8B-B14F-4D97-AF65-F5344CB8AC3E}">
        <p14:creationId xmlns:p14="http://schemas.microsoft.com/office/powerpoint/2010/main" val="397619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A1532-D760-57B3-3A1A-72122E11E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307DC-1FD2-CF3A-EC99-39302156C4FD}"/>
              </a:ext>
            </a:extLst>
          </p:cNvPr>
          <p:cNvSpPr>
            <a:spLocks noGrp="1"/>
          </p:cNvSpPr>
          <p:nvPr>
            <p:ph type="title"/>
          </p:nvPr>
        </p:nvSpPr>
        <p:spPr/>
        <p:txBody>
          <a:bodyPr/>
          <a:lstStyle/>
          <a:p>
            <a:r>
              <a:rPr lang="en-US" dirty="0"/>
              <a:t>What is a Memory Shelf?</a:t>
            </a:r>
          </a:p>
        </p:txBody>
      </p:sp>
      <p:pic>
        <p:nvPicPr>
          <p:cNvPr id="7" name="Picture 6">
            <a:extLst>
              <a:ext uri="{FF2B5EF4-FFF2-40B4-BE49-F238E27FC236}">
                <a16:creationId xmlns:a16="http://schemas.microsoft.com/office/drawing/2014/main" id="{B12A340C-8FD7-4248-B277-AF3A8F0896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8903" y="-740150"/>
            <a:ext cx="9228858" cy="8338300"/>
          </a:xfrm>
          <a:prstGeom prst="rect">
            <a:avLst/>
          </a:prstGeom>
        </p:spPr>
      </p:pic>
    </p:spTree>
    <p:extLst>
      <p:ext uri="{BB962C8B-B14F-4D97-AF65-F5344CB8AC3E}">
        <p14:creationId xmlns:p14="http://schemas.microsoft.com/office/powerpoint/2010/main" val="2166246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9193-7137-C1F6-21EE-EB2785528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FF735-C30B-79E0-8A3B-84F4887C832C}"/>
              </a:ext>
            </a:extLst>
          </p:cNvPr>
          <p:cNvSpPr>
            <a:spLocks noGrp="1"/>
          </p:cNvSpPr>
          <p:nvPr>
            <p:ph type="title"/>
          </p:nvPr>
        </p:nvSpPr>
        <p:spPr/>
        <p:txBody>
          <a:bodyPr/>
          <a:lstStyle/>
          <a:p>
            <a:r>
              <a:rPr lang="en-US" dirty="0"/>
              <a:t>What is a Memory Shelf?</a:t>
            </a:r>
          </a:p>
        </p:txBody>
      </p:sp>
      <p:pic>
        <p:nvPicPr>
          <p:cNvPr id="9" name="Picture 8" descr="A number on a shelf&#10;&#10;AI-generated content may be incorrect.">
            <a:extLst>
              <a:ext uri="{FF2B5EF4-FFF2-40B4-BE49-F238E27FC236}">
                <a16:creationId xmlns:a16="http://schemas.microsoft.com/office/drawing/2014/main" id="{72CE9E04-A7BA-8E8A-180B-A085BC8EBF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27500" y="1379565"/>
            <a:ext cx="7639933" cy="3258609"/>
          </a:xfrm>
          <a:prstGeom prst="rect">
            <a:avLst/>
          </a:prstGeom>
        </p:spPr>
      </p:pic>
    </p:spTree>
    <p:extLst>
      <p:ext uri="{BB962C8B-B14F-4D97-AF65-F5344CB8AC3E}">
        <p14:creationId xmlns:p14="http://schemas.microsoft.com/office/powerpoint/2010/main" val="700527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D7E6D-C1AE-D76D-98C6-8A1F7BA804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EBC9E-9EDB-410E-B919-3F85F98E8DED}"/>
              </a:ext>
            </a:extLst>
          </p:cNvPr>
          <p:cNvSpPr>
            <a:spLocks noGrp="1"/>
          </p:cNvSpPr>
          <p:nvPr>
            <p:ph type="title"/>
          </p:nvPr>
        </p:nvSpPr>
        <p:spPr/>
        <p:txBody>
          <a:bodyPr/>
          <a:lstStyle/>
          <a:p>
            <a:r>
              <a:rPr lang="en-US" dirty="0"/>
              <a:t>Different minds need different tools</a:t>
            </a:r>
          </a:p>
        </p:txBody>
      </p:sp>
      <p:pic>
        <p:nvPicPr>
          <p:cNvPr id="3" name="Picture 2">
            <a:extLst>
              <a:ext uri="{FF2B5EF4-FFF2-40B4-BE49-F238E27FC236}">
                <a16:creationId xmlns:a16="http://schemas.microsoft.com/office/drawing/2014/main" id="{446069E2-F4D2-53FF-4F20-69C677340431}"/>
              </a:ext>
            </a:extLst>
          </p:cNvPr>
          <p:cNvPicPr>
            <a:picLocks noChangeAspect="1"/>
          </p:cNvPicPr>
          <p:nvPr/>
        </p:nvPicPr>
        <p:blipFill>
          <a:blip r:embed="rId3"/>
          <a:stretch>
            <a:fillRect/>
          </a:stretch>
        </p:blipFill>
        <p:spPr>
          <a:xfrm>
            <a:off x="1614321" y="2632126"/>
            <a:ext cx="2616484" cy="2629248"/>
          </a:xfrm>
          <a:prstGeom prst="rect">
            <a:avLst/>
          </a:prstGeom>
        </p:spPr>
      </p:pic>
      <p:sp>
        <p:nvSpPr>
          <p:cNvPr id="4" name="TextBox 3">
            <a:extLst>
              <a:ext uri="{FF2B5EF4-FFF2-40B4-BE49-F238E27FC236}">
                <a16:creationId xmlns:a16="http://schemas.microsoft.com/office/drawing/2014/main" id="{40AC07D8-A8CB-B47B-280B-A2CF11E20A0C}"/>
              </a:ext>
            </a:extLst>
          </p:cNvPr>
          <p:cNvSpPr txBox="1"/>
          <p:nvPr/>
        </p:nvSpPr>
        <p:spPr>
          <a:xfrm>
            <a:off x="4603348" y="3176143"/>
            <a:ext cx="5755302" cy="1323439"/>
          </a:xfrm>
          <a:prstGeom prst="rect">
            <a:avLst/>
          </a:prstGeom>
          <a:noFill/>
        </p:spPr>
        <p:txBody>
          <a:bodyPr wrap="square" rtlCol="0">
            <a:spAutoFit/>
          </a:bodyPr>
          <a:lstStyle/>
          <a:p>
            <a:r>
              <a:rPr lang="en-GB" sz="2000" b="1" dirty="0">
                <a:solidFill>
                  <a:srgbClr val="174860"/>
                </a:solidFill>
                <a:latin typeface="Century Gothic" panose="020B0502020202020204" pitchFamily="34" charset="0"/>
              </a:rPr>
              <a:t>Using a tool is not cheating!</a:t>
            </a:r>
          </a:p>
          <a:p>
            <a:br>
              <a:rPr lang="en-GB" sz="2000" dirty="0">
                <a:solidFill>
                  <a:srgbClr val="174860"/>
                </a:solidFill>
                <a:latin typeface="Century Gothic" panose="020B0502020202020204" pitchFamily="34" charset="0"/>
              </a:rPr>
            </a:br>
            <a:r>
              <a:rPr lang="en-GB" sz="2000" dirty="0">
                <a:solidFill>
                  <a:srgbClr val="174860"/>
                </a:solidFill>
                <a:latin typeface="Century Gothic" panose="020B0502020202020204" pitchFamily="34" charset="0"/>
              </a:rPr>
              <a:t>Tools can help someone to take part, to learn and to show what they can do.</a:t>
            </a:r>
          </a:p>
        </p:txBody>
      </p:sp>
    </p:spTree>
    <p:extLst>
      <p:ext uri="{BB962C8B-B14F-4D97-AF65-F5344CB8AC3E}">
        <p14:creationId xmlns:p14="http://schemas.microsoft.com/office/powerpoint/2010/main" val="907143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A1F40-123E-0A2E-A752-536D887B6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389BD-73B6-A320-8581-F57B2E6A68C0}"/>
              </a:ext>
            </a:extLst>
          </p:cNvPr>
          <p:cNvSpPr>
            <a:spLocks noGrp="1"/>
          </p:cNvSpPr>
          <p:nvPr>
            <p:ph type="title"/>
          </p:nvPr>
        </p:nvSpPr>
        <p:spPr/>
        <p:txBody>
          <a:bodyPr/>
          <a:lstStyle/>
          <a:p>
            <a:r>
              <a:rPr lang="en-US" dirty="0"/>
              <a:t>How could we help a friend?</a:t>
            </a:r>
          </a:p>
        </p:txBody>
      </p:sp>
      <p:pic>
        <p:nvPicPr>
          <p:cNvPr id="3" name="Picture 2">
            <a:extLst>
              <a:ext uri="{FF2B5EF4-FFF2-40B4-BE49-F238E27FC236}">
                <a16:creationId xmlns:a16="http://schemas.microsoft.com/office/drawing/2014/main" id="{A5CE9278-D3CD-D741-2542-35B5A35C66B1}"/>
              </a:ext>
            </a:extLst>
          </p:cNvPr>
          <p:cNvPicPr>
            <a:picLocks noChangeAspect="1"/>
          </p:cNvPicPr>
          <p:nvPr/>
        </p:nvPicPr>
        <p:blipFill>
          <a:blip r:embed="rId3"/>
          <a:stretch>
            <a:fillRect/>
          </a:stretch>
        </p:blipFill>
        <p:spPr>
          <a:xfrm>
            <a:off x="8192709" y="2509838"/>
            <a:ext cx="1663700" cy="1123950"/>
          </a:xfrm>
          <a:prstGeom prst="rect">
            <a:avLst/>
          </a:prstGeom>
        </p:spPr>
      </p:pic>
      <p:sp>
        <p:nvSpPr>
          <p:cNvPr id="4" name="TextBox 3">
            <a:extLst>
              <a:ext uri="{FF2B5EF4-FFF2-40B4-BE49-F238E27FC236}">
                <a16:creationId xmlns:a16="http://schemas.microsoft.com/office/drawing/2014/main" id="{BE25B176-1C12-15A6-1432-452ACB5F84B8}"/>
              </a:ext>
            </a:extLst>
          </p:cNvPr>
          <p:cNvSpPr txBox="1"/>
          <p:nvPr/>
        </p:nvSpPr>
        <p:spPr>
          <a:xfrm>
            <a:off x="8192709" y="3786187"/>
            <a:ext cx="3414806" cy="1015663"/>
          </a:xfrm>
          <a:prstGeom prst="rect">
            <a:avLst/>
          </a:prstGeom>
          <a:noFill/>
        </p:spPr>
        <p:txBody>
          <a:bodyPr wrap="square" rtlCol="0">
            <a:spAutoFit/>
          </a:bodyPr>
          <a:lstStyle/>
          <a:p>
            <a:r>
              <a:rPr lang="en-GB" sz="2000" b="1" dirty="0">
                <a:solidFill>
                  <a:srgbClr val="174860"/>
                </a:solidFill>
                <a:latin typeface="Century Gothic" panose="020B0502020202020204" pitchFamily="34" charset="0"/>
              </a:rPr>
              <a:t>Talk on your table: </a:t>
            </a:r>
            <a:br>
              <a:rPr lang="en-GB" sz="2000" dirty="0">
                <a:solidFill>
                  <a:srgbClr val="174860"/>
                </a:solidFill>
                <a:latin typeface="Century Gothic" panose="020B0502020202020204" pitchFamily="34" charset="0"/>
              </a:rPr>
            </a:br>
            <a:r>
              <a:rPr lang="en-GB" sz="2000" dirty="0">
                <a:solidFill>
                  <a:srgbClr val="174860"/>
                </a:solidFill>
                <a:latin typeface="Century Gothic" panose="020B0502020202020204" pitchFamily="34" charset="0"/>
              </a:rPr>
              <a:t>what could you do to help and support Azeem?</a:t>
            </a:r>
          </a:p>
        </p:txBody>
      </p:sp>
      <p:pic>
        <p:nvPicPr>
          <p:cNvPr id="5" name="Picture 4" descr="A close-up of a young child&#10;&#10;AI-generated content may be incorrect.">
            <a:extLst>
              <a:ext uri="{FF2B5EF4-FFF2-40B4-BE49-F238E27FC236}">
                <a16:creationId xmlns:a16="http://schemas.microsoft.com/office/drawing/2014/main" id="{A4AEA8A9-70C2-7327-1209-E94D44B238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955" y="1298343"/>
            <a:ext cx="5218105" cy="6811658"/>
          </a:xfrm>
          <a:prstGeom prst="rect">
            <a:avLst/>
          </a:prstGeom>
        </p:spPr>
      </p:pic>
      <p:sp>
        <p:nvSpPr>
          <p:cNvPr id="6" name="TextBox 5">
            <a:extLst>
              <a:ext uri="{FF2B5EF4-FFF2-40B4-BE49-F238E27FC236}">
                <a16:creationId xmlns:a16="http://schemas.microsoft.com/office/drawing/2014/main" id="{224CE84F-6D1C-D590-4843-11B24F38880B}"/>
              </a:ext>
            </a:extLst>
          </p:cNvPr>
          <p:cNvSpPr txBox="1"/>
          <p:nvPr/>
        </p:nvSpPr>
        <p:spPr>
          <a:xfrm>
            <a:off x="3806454" y="2401193"/>
            <a:ext cx="3254130" cy="4093428"/>
          </a:xfrm>
          <a:prstGeom prst="rect">
            <a:avLst/>
          </a:prstGeom>
          <a:noFill/>
        </p:spPr>
        <p:txBody>
          <a:bodyPr wrap="square" rtlCol="0">
            <a:spAutoFit/>
          </a:bodyPr>
          <a:lstStyle/>
          <a:p>
            <a:r>
              <a:rPr lang="en-GB" sz="2000" dirty="0">
                <a:solidFill>
                  <a:schemeClr val="accent1"/>
                </a:solidFill>
                <a:latin typeface="Century Gothic" panose="020B0502020202020204" pitchFamily="34" charset="0"/>
              </a:rPr>
              <a:t>“I’m a bit </a:t>
            </a:r>
            <a:r>
              <a:rPr lang="en-GB" sz="2000" dirty="0">
                <a:solidFill>
                  <a:srgbClr val="174860"/>
                </a:solidFill>
                <a:latin typeface="Century Gothic" panose="020B0502020202020204" pitchFamily="34" charset="0"/>
              </a:rPr>
              <a:t>nervous</a:t>
            </a:r>
            <a:r>
              <a:rPr lang="en-GB" sz="2000" dirty="0">
                <a:solidFill>
                  <a:schemeClr val="accent1"/>
                </a:solidFill>
                <a:latin typeface="Century Gothic" panose="020B0502020202020204" pitchFamily="34" charset="0"/>
              </a:rPr>
              <a:t> about getting a phone for high-school. </a:t>
            </a:r>
          </a:p>
          <a:p>
            <a:r>
              <a:rPr lang="en-GB" sz="2000" dirty="0">
                <a:solidFill>
                  <a:schemeClr val="accent1"/>
                </a:solidFill>
                <a:latin typeface="Century Gothic" panose="020B0502020202020204" pitchFamily="34" charset="0"/>
              </a:rPr>
              <a:t> </a:t>
            </a:r>
          </a:p>
          <a:p>
            <a:r>
              <a:rPr lang="en-GB" sz="2000" dirty="0">
                <a:solidFill>
                  <a:schemeClr val="accent1"/>
                </a:solidFill>
                <a:latin typeface="Century Gothic" panose="020B0502020202020204" pitchFamily="34" charset="0"/>
              </a:rPr>
              <a:t>I don’t like using group chats in case someone laughs at my spelling. But I don’t want to miss out on what’s going on”</a:t>
            </a:r>
          </a:p>
          <a:p>
            <a:endParaRPr lang="en-GB" sz="2000" dirty="0">
              <a:solidFill>
                <a:schemeClr val="accent1"/>
              </a:solidFill>
              <a:latin typeface="Century Gothic" panose="020B0502020202020204" pitchFamily="34" charset="0"/>
            </a:endParaRPr>
          </a:p>
          <a:p>
            <a:r>
              <a:rPr lang="en-US" sz="2000" b="1" dirty="0">
                <a:solidFill>
                  <a:srgbClr val="174860"/>
                </a:solidFill>
                <a:latin typeface="Century Gothic" panose="020B0502020202020204" pitchFamily="34" charset="0"/>
              </a:rPr>
              <a:t>Azeem</a:t>
            </a:r>
          </a:p>
          <a:p>
            <a:endParaRPr lang="en-GB" sz="2000" dirty="0">
              <a:solidFill>
                <a:schemeClr val="accent1"/>
              </a:solidFill>
              <a:latin typeface="Century Gothic" panose="020B0502020202020204" pitchFamily="34" charset="0"/>
            </a:endParaRPr>
          </a:p>
          <a:p>
            <a:endParaRPr lang="en-US" sz="2000" dirty="0"/>
          </a:p>
        </p:txBody>
      </p:sp>
    </p:spTree>
    <p:extLst>
      <p:ext uri="{BB962C8B-B14F-4D97-AF65-F5344CB8AC3E}">
        <p14:creationId xmlns:p14="http://schemas.microsoft.com/office/powerpoint/2010/main" val="192100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A039C-FB26-68B9-36F3-D56BC07F9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DB6C8-CF17-7136-21AA-9FA5E7F9EE62}"/>
              </a:ext>
            </a:extLst>
          </p:cNvPr>
          <p:cNvSpPr>
            <a:spLocks noGrp="1"/>
          </p:cNvSpPr>
          <p:nvPr>
            <p:ph type="title"/>
          </p:nvPr>
        </p:nvSpPr>
        <p:spPr/>
        <p:txBody>
          <a:bodyPr/>
          <a:lstStyle/>
          <a:p>
            <a:r>
              <a:rPr lang="en-US" dirty="0"/>
              <a:t>Activity: build your everyday toolkit</a:t>
            </a:r>
          </a:p>
        </p:txBody>
      </p:sp>
      <p:sp>
        <p:nvSpPr>
          <p:cNvPr id="7" name="TextBox 6">
            <a:extLst>
              <a:ext uri="{FF2B5EF4-FFF2-40B4-BE49-F238E27FC236}">
                <a16:creationId xmlns:a16="http://schemas.microsoft.com/office/drawing/2014/main" id="{0A8997EF-874C-911A-C7A8-91C468F4C2C7}"/>
              </a:ext>
            </a:extLst>
          </p:cNvPr>
          <p:cNvSpPr txBox="1"/>
          <p:nvPr/>
        </p:nvSpPr>
        <p:spPr>
          <a:xfrm>
            <a:off x="838199" y="1827479"/>
            <a:ext cx="8691563" cy="707886"/>
          </a:xfrm>
          <a:prstGeom prst="rect">
            <a:avLst/>
          </a:prstGeom>
          <a:noFill/>
        </p:spPr>
        <p:txBody>
          <a:bodyPr wrap="square" rtlCol="0">
            <a:spAutoFit/>
          </a:bodyPr>
          <a:lstStyle/>
          <a:p>
            <a:r>
              <a:rPr lang="en-GB" sz="2000" dirty="0">
                <a:solidFill>
                  <a:srgbClr val="174860"/>
                </a:solidFill>
                <a:latin typeface="Century Gothic" panose="020B0502020202020204" pitchFamily="34" charset="0"/>
              </a:rPr>
              <a:t>Choose tools that help you to </a:t>
            </a:r>
            <a:r>
              <a:rPr lang="en-GB" sz="2000" b="1" dirty="0">
                <a:solidFill>
                  <a:srgbClr val="174860"/>
                </a:solidFill>
                <a:latin typeface="Century Gothic" panose="020B0502020202020204" pitchFamily="34" charset="0"/>
              </a:rPr>
              <a:t>learn</a:t>
            </a:r>
            <a:r>
              <a:rPr lang="en-GB" sz="2000" dirty="0">
                <a:solidFill>
                  <a:srgbClr val="174860"/>
                </a:solidFill>
                <a:latin typeface="Century Gothic" panose="020B0502020202020204" pitchFamily="34" charset="0"/>
              </a:rPr>
              <a:t>, to </a:t>
            </a:r>
            <a:r>
              <a:rPr lang="en-GB" sz="2000" b="1" dirty="0">
                <a:solidFill>
                  <a:srgbClr val="174860"/>
                </a:solidFill>
                <a:latin typeface="Century Gothic" panose="020B0502020202020204" pitchFamily="34" charset="0"/>
              </a:rPr>
              <a:t>communicat</a:t>
            </a:r>
            <a:r>
              <a:rPr lang="en-GB" sz="2000" dirty="0">
                <a:solidFill>
                  <a:srgbClr val="174860"/>
                </a:solidFill>
                <a:latin typeface="Century Gothic" panose="020B0502020202020204" pitchFamily="34" charset="0"/>
              </a:rPr>
              <a:t>e, to </a:t>
            </a:r>
            <a:r>
              <a:rPr lang="en-GB" sz="2000" b="1" dirty="0">
                <a:solidFill>
                  <a:srgbClr val="174860"/>
                </a:solidFill>
                <a:latin typeface="Century Gothic" panose="020B0502020202020204" pitchFamily="34" charset="0"/>
              </a:rPr>
              <a:t>organise yourself</a:t>
            </a:r>
            <a:r>
              <a:rPr lang="en-GB" sz="2000" dirty="0">
                <a:solidFill>
                  <a:srgbClr val="174860"/>
                </a:solidFill>
                <a:latin typeface="Century Gothic" panose="020B0502020202020204" pitchFamily="34" charset="0"/>
              </a:rPr>
              <a:t> or feel </a:t>
            </a:r>
            <a:r>
              <a:rPr lang="en-GB" sz="2000" b="1" dirty="0">
                <a:solidFill>
                  <a:srgbClr val="174860"/>
                </a:solidFill>
                <a:latin typeface="Century Gothic" panose="020B0502020202020204" pitchFamily="34" charset="0"/>
              </a:rPr>
              <a:t>confident</a:t>
            </a:r>
          </a:p>
        </p:txBody>
      </p:sp>
      <p:grpSp>
        <p:nvGrpSpPr>
          <p:cNvPr id="20" name="Group 19">
            <a:extLst>
              <a:ext uri="{FF2B5EF4-FFF2-40B4-BE49-F238E27FC236}">
                <a16:creationId xmlns:a16="http://schemas.microsoft.com/office/drawing/2014/main" id="{BF8CD7E5-377C-0B71-9011-89AED1BA96D3}"/>
              </a:ext>
            </a:extLst>
          </p:cNvPr>
          <p:cNvGrpSpPr/>
          <p:nvPr/>
        </p:nvGrpSpPr>
        <p:grpSpPr>
          <a:xfrm>
            <a:off x="7298146" y="3007560"/>
            <a:ext cx="1831840" cy="2918194"/>
            <a:chOff x="6697647" y="2884730"/>
            <a:chExt cx="1831840" cy="2918194"/>
          </a:xfrm>
        </p:grpSpPr>
        <p:sp>
          <p:nvSpPr>
            <p:cNvPr id="14" name="Oval 13">
              <a:extLst>
                <a:ext uri="{FF2B5EF4-FFF2-40B4-BE49-F238E27FC236}">
                  <a16:creationId xmlns:a16="http://schemas.microsoft.com/office/drawing/2014/main" id="{4330D82C-2E0C-F1A1-35E2-C4591D8820D3}"/>
                </a:ext>
              </a:extLst>
            </p:cNvPr>
            <p:cNvSpPr/>
            <p:nvPr/>
          </p:nvSpPr>
          <p:spPr>
            <a:xfrm>
              <a:off x="6697647" y="2884730"/>
              <a:ext cx="1769165" cy="1769165"/>
            </a:xfrm>
            <a:prstGeom prst="ellipse">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E8DB3A4A-3235-5CF9-0E35-011585D6933E}"/>
                </a:ext>
              </a:extLst>
            </p:cNvPr>
            <p:cNvPicPr>
              <a:picLocks noChangeAspect="1"/>
            </p:cNvPicPr>
            <p:nvPr/>
          </p:nvPicPr>
          <p:blipFill>
            <a:blip r:embed="rId3"/>
            <a:stretch>
              <a:fillRect/>
            </a:stretch>
          </p:blipFill>
          <p:spPr>
            <a:xfrm>
              <a:off x="7215122" y="3348127"/>
              <a:ext cx="859567" cy="842375"/>
            </a:xfrm>
            <a:prstGeom prst="rect">
              <a:avLst/>
            </a:prstGeom>
          </p:spPr>
        </p:pic>
        <p:sp>
          <p:nvSpPr>
            <p:cNvPr id="15" name="TextBox 14">
              <a:extLst>
                <a:ext uri="{FF2B5EF4-FFF2-40B4-BE49-F238E27FC236}">
                  <a16:creationId xmlns:a16="http://schemas.microsoft.com/office/drawing/2014/main" id="{A262A9AA-649D-7B47-60F2-BA6DAC95A40F}"/>
                </a:ext>
              </a:extLst>
            </p:cNvPr>
            <p:cNvSpPr txBox="1"/>
            <p:nvPr/>
          </p:nvSpPr>
          <p:spPr>
            <a:xfrm>
              <a:off x="6760322" y="4787261"/>
              <a:ext cx="1769165" cy="1015663"/>
            </a:xfrm>
            <a:prstGeom prst="rect">
              <a:avLst/>
            </a:prstGeom>
            <a:noFill/>
          </p:spPr>
          <p:txBody>
            <a:bodyPr wrap="square" rtlCol="0">
              <a:spAutoFit/>
            </a:bodyPr>
            <a:lstStyle/>
            <a:p>
              <a:r>
                <a:rPr lang="en-US" sz="2000" dirty="0">
                  <a:solidFill>
                    <a:srgbClr val="174860"/>
                  </a:solidFill>
                  <a:latin typeface="Century Gothic" pitchFamily="34" charset="0"/>
                  <a:ea typeface="Century Gothic" pitchFamily="34" charset="-122"/>
                  <a:cs typeface="Century Gothic" pitchFamily="34" charset="-120"/>
                </a:rPr>
                <a:t>Making tasks bitesize</a:t>
              </a:r>
              <a:endParaRPr lang="en-US" sz="2000" dirty="0">
                <a:solidFill>
                  <a:srgbClr val="174860"/>
                </a:solidFill>
              </a:endParaRPr>
            </a:p>
            <a:p>
              <a:endParaRPr lang="en-GB" sz="2000" dirty="0">
                <a:solidFill>
                  <a:srgbClr val="174860"/>
                </a:solidFill>
                <a:latin typeface="Century Gothic" panose="020B0502020202020204" pitchFamily="34" charset="0"/>
              </a:endParaRPr>
            </a:p>
          </p:txBody>
        </p:sp>
      </p:grpSp>
      <p:grpSp>
        <p:nvGrpSpPr>
          <p:cNvPr id="19" name="Group 18">
            <a:extLst>
              <a:ext uri="{FF2B5EF4-FFF2-40B4-BE49-F238E27FC236}">
                <a16:creationId xmlns:a16="http://schemas.microsoft.com/office/drawing/2014/main" id="{EAA6E3B9-B705-EAF0-9737-799DBF0ECEF8}"/>
              </a:ext>
            </a:extLst>
          </p:cNvPr>
          <p:cNvGrpSpPr/>
          <p:nvPr/>
        </p:nvGrpSpPr>
        <p:grpSpPr>
          <a:xfrm>
            <a:off x="4462168" y="3007560"/>
            <a:ext cx="2005303" cy="2928737"/>
            <a:chOff x="3725189" y="2884730"/>
            <a:chExt cx="2005303" cy="2928737"/>
          </a:xfrm>
        </p:grpSpPr>
        <p:sp>
          <p:nvSpPr>
            <p:cNvPr id="13" name="Oval 12">
              <a:extLst>
                <a:ext uri="{FF2B5EF4-FFF2-40B4-BE49-F238E27FC236}">
                  <a16:creationId xmlns:a16="http://schemas.microsoft.com/office/drawing/2014/main" id="{D1D1A780-5B9A-60A9-7728-E8EA4104890D}"/>
                </a:ext>
              </a:extLst>
            </p:cNvPr>
            <p:cNvSpPr/>
            <p:nvPr/>
          </p:nvSpPr>
          <p:spPr>
            <a:xfrm>
              <a:off x="3725189" y="2884730"/>
              <a:ext cx="1769165" cy="1769165"/>
            </a:xfrm>
            <a:prstGeom prst="ellipse">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DB493BE9-3AA1-53BA-271D-18D92692F864}"/>
                </a:ext>
              </a:extLst>
            </p:cNvPr>
            <p:cNvPicPr>
              <a:picLocks noChangeAspect="1"/>
            </p:cNvPicPr>
            <p:nvPr/>
          </p:nvPicPr>
          <p:blipFill>
            <a:blip r:embed="rId4"/>
            <a:stretch>
              <a:fillRect/>
            </a:stretch>
          </p:blipFill>
          <p:spPr>
            <a:xfrm>
              <a:off x="4188583" y="3348126"/>
              <a:ext cx="842375" cy="842375"/>
            </a:xfrm>
            <a:prstGeom prst="rect">
              <a:avLst/>
            </a:prstGeom>
          </p:spPr>
        </p:pic>
        <p:sp>
          <p:nvSpPr>
            <p:cNvPr id="16" name="TextBox 15">
              <a:extLst>
                <a:ext uri="{FF2B5EF4-FFF2-40B4-BE49-F238E27FC236}">
                  <a16:creationId xmlns:a16="http://schemas.microsoft.com/office/drawing/2014/main" id="{2597C988-1858-DEC8-0FE8-B6773D3DD660}"/>
                </a:ext>
              </a:extLst>
            </p:cNvPr>
            <p:cNvSpPr txBox="1"/>
            <p:nvPr/>
          </p:nvSpPr>
          <p:spPr>
            <a:xfrm>
              <a:off x="3961327" y="4797804"/>
              <a:ext cx="1769165" cy="1015663"/>
            </a:xfrm>
            <a:prstGeom prst="rect">
              <a:avLst/>
            </a:prstGeom>
            <a:noFill/>
          </p:spPr>
          <p:txBody>
            <a:bodyPr wrap="square" rtlCol="0">
              <a:spAutoFit/>
            </a:bodyPr>
            <a:lstStyle/>
            <a:p>
              <a:r>
                <a:rPr lang="en-US" sz="2000" dirty="0">
                  <a:solidFill>
                    <a:srgbClr val="174860"/>
                  </a:solidFill>
                  <a:latin typeface="Century Gothic" pitchFamily="34" charset="0"/>
                  <a:ea typeface="Century Gothic" pitchFamily="34" charset="-122"/>
                  <a:cs typeface="Century Gothic" pitchFamily="34" charset="-120"/>
                </a:rPr>
                <a:t>Asking for extra time</a:t>
              </a:r>
              <a:endParaRPr lang="en-US" sz="2000" dirty="0">
                <a:solidFill>
                  <a:srgbClr val="174860"/>
                </a:solidFill>
              </a:endParaRPr>
            </a:p>
            <a:p>
              <a:endParaRPr lang="en-GB" sz="2000" dirty="0">
                <a:solidFill>
                  <a:srgbClr val="174860"/>
                </a:solidFill>
                <a:latin typeface="Century Gothic" panose="020B0502020202020204" pitchFamily="34" charset="0"/>
              </a:endParaRPr>
            </a:p>
          </p:txBody>
        </p:sp>
      </p:grpSp>
      <p:grpSp>
        <p:nvGrpSpPr>
          <p:cNvPr id="18" name="Group 17">
            <a:extLst>
              <a:ext uri="{FF2B5EF4-FFF2-40B4-BE49-F238E27FC236}">
                <a16:creationId xmlns:a16="http://schemas.microsoft.com/office/drawing/2014/main" id="{F40EAC14-EB48-8D91-1D55-5D9D10BB2698}"/>
              </a:ext>
            </a:extLst>
          </p:cNvPr>
          <p:cNvGrpSpPr/>
          <p:nvPr/>
        </p:nvGrpSpPr>
        <p:grpSpPr>
          <a:xfrm>
            <a:off x="1642298" y="3007563"/>
            <a:ext cx="2135362" cy="2918190"/>
            <a:chOff x="905319" y="2884733"/>
            <a:chExt cx="2135362" cy="2918190"/>
          </a:xfrm>
        </p:grpSpPr>
        <p:sp>
          <p:nvSpPr>
            <p:cNvPr id="12" name="Oval 11">
              <a:extLst>
                <a:ext uri="{FF2B5EF4-FFF2-40B4-BE49-F238E27FC236}">
                  <a16:creationId xmlns:a16="http://schemas.microsoft.com/office/drawing/2014/main" id="{E42488CC-6EDD-82F8-BFD7-C6A140BA3A85}"/>
                </a:ext>
              </a:extLst>
            </p:cNvPr>
            <p:cNvSpPr/>
            <p:nvPr/>
          </p:nvSpPr>
          <p:spPr>
            <a:xfrm>
              <a:off x="905319" y="2884733"/>
              <a:ext cx="1769165" cy="1769165"/>
            </a:xfrm>
            <a:prstGeom prst="ellipse">
              <a:avLst/>
            </a:prstGeom>
            <a:solidFill>
              <a:srgbClr val="FFB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CF162332-0A74-1ABA-0350-3AE5034D0935}"/>
                </a:ext>
              </a:extLst>
            </p:cNvPr>
            <p:cNvPicPr>
              <a:picLocks noChangeAspect="1"/>
            </p:cNvPicPr>
            <p:nvPr/>
          </p:nvPicPr>
          <p:blipFill>
            <a:blip r:embed="rId5"/>
            <a:stretch>
              <a:fillRect/>
            </a:stretch>
          </p:blipFill>
          <p:spPr>
            <a:xfrm>
              <a:off x="1271516" y="3348127"/>
              <a:ext cx="1036770" cy="842375"/>
            </a:xfrm>
            <a:prstGeom prst="rect">
              <a:avLst/>
            </a:prstGeom>
          </p:spPr>
        </p:pic>
        <p:sp>
          <p:nvSpPr>
            <p:cNvPr id="17" name="TextBox 16">
              <a:extLst>
                <a:ext uri="{FF2B5EF4-FFF2-40B4-BE49-F238E27FC236}">
                  <a16:creationId xmlns:a16="http://schemas.microsoft.com/office/drawing/2014/main" id="{41892129-7D1C-8871-073E-AE09974E62D5}"/>
                </a:ext>
              </a:extLst>
            </p:cNvPr>
            <p:cNvSpPr txBox="1"/>
            <p:nvPr/>
          </p:nvSpPr>
          <p:spPr>
            <a:xfrm>
              <a:off x="1271516" y="4787260"/>
              <a:ext cx="1769165" cy="1015663"/>
            </a:xfrm>
            <a:prstGeom prst="rect">
              <a:avLst/>
            </a:prstGeom>
            <a:noFill/>
          </p:spPr>
          <p:txBody>
            <a:bodyPr wrap="square" rtlCol="0">
              <a:spAutoFit/>
            </a:bodyPr>
            <a:lstStyle/>
            <a:p>
              <a:r>
                <a:rPr lang="en-US" sz="2000" dirty="0">
                  <a:solidFill>
                    <a:srgbClr val="174860"/>
                  </a:solidFill>
                  <a:latin typeface="Century Gothic" pitchFamily="34" charset="0"/>
                </a:rPr>
                <a:t>Using pictures</a:t>
              </a:r>
              <a:endParaRPr lang="en-US" sz="2000" dirty="0">
                <a:solidFill>
                  <a:srgbClr val="174860"/>
                </a:solidFill>
              </a:endParaRPr>
            </a:p>
            <a:p>
              <a:endParaRPr lang="en-GB" sz="2000" dirty="0">
                <a:solidFill>
                  <a:srgbClr val="174860"/>
                </a:solidFill>
                <a:latin typeface="Century Gothic" panose="020B0502020202020204" pitchFamily="34" charset="0"/>
              </a:endParaRPr>
            </a:p>
          </p:txBody>
        </p:sp>
      </p:grpSp>
    </p:spTree>
    <p:extLst>
      <p:ext uri="{BB962C8B-B14F-4D97-AF65-F5344CB8AC3E}">
        <p14:creationId xmlns:p14="http://schemas.microsoft.com/office/powerpoint/2010/main" val="1015719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1E738-CCF1-9E71-9696-D34743728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7BB28F-A120-B525-9907-45403DD92182}"/>
              </a:ext>
            </a:extLst>
          </p:cNvPr>
          <p:cNvSpPr>
            <a:spLocks noGrp="1"/>
          </p:cNvSpPr>
          <p:nvPr>
            <p:ph type="title"/>
          </p:nvPr>
        </p:nvSpPr>
        <p:spPr/>
        <p:txBody>
          <a:bodyPr/>
          <a:lstStyle/>
          <a:p>
            <a:r>
              <a:rPr lang="en-US" dirty="0"/>
              <a:t>Your toolkit challenge</a:t>
            </a:r>
          </a:p>
        </p:txBody>
      </p:sp>
      <p:sp>
        <p:nvSpPr>
          <p:cNvPr id="4" name="TextBox 3">
            <a:extLst>
              <a:ext uri="{FF2B5EF4-FFF2-40B4-BE49-F238E27FC236}">
                <a16:creationId xmlns:a16="http://schemas.microsoft.com/office/drawing/2014/main" id="{D76A9EE4-7125-A6EA-BEB8-537B85DE99BA}"/>
              </a:ext>
            </a:extLst>
          </p:cNvPr>
          <p:cNvSpPr txBox="1"/>
          <p:nvPr/>
        </p:nvSpPr>
        <p:spPr>
          <a:xfrm>
            <a:off x="7856638" y="4176622"/>
            <a:ext cx="3907082" cy="1323439"/>
          </a:xfrm>
          <a:prstGeom prst="rect">
            <a:avLst/>
          </a:prstGeom>
          <a:noFill/>
        </p:spPr>
        <p:txBody>
          <a:bodyPr wrap="square" rtlCol="0">
            <a:spAutoFit/>
          </a:bodyPr>
          <a:lstStyle/>
          <a:p>
            <a:r>
              <a:rPr lang="en-US" sz="2000" dirty="0">
                <a:solidFill>
                  <a:srgbClr val="203344"/>
                </a:solidFill>
                <a:latin typeface="Century Gothic" pitchFamily="34" charset="0"/>
                <a:ea typeface="Century Gothic" pitchFamily="34" charset="-122"/>
                <a:cs typeface="Century Gothic" pitchFamily="34" charset="-120"/>
              </a:rPr>
              <a:t>You can draw your own, cut out cards, circle choices or work with a partner.</a:t>
            </a:r>
            <a:endParaRPr lang="en-US" sz="2000" dirty="0"/>
          </a:p>
          <a:p>
            <a:endParaRPr lang="en-GB" sz="2000" dirty="0">
              <a:latin typeface="Century Gothic" panose="020B0502020202020204" pitchFamily="34" charset="0"/>
            </a:endParaRPr>
          </a:p>
        </p:txBody>
      </p:sp>
      <p:sp>
        <p:nvSpPr>
          <p:cNvPr id="7" name="TextBox 6">
            <a:extLst>
              <a:ext uri="{FF2B5EF4-FFF2-40B4-BE49-F238E27FC236}">
                <a16:creationId xmlns:a16="http://schemas.microsoft.com/office/drawing/2014/main" id="{8FD46215-642C-30FB-E456-A9DBB33C8240}"/>
              </a:ext>
            </a:extLst>
          </p:cNvPr>
          <p:cNvSpPr txBox="1"/>
          <p:nvPr/>
        </p:nvSpPr>
        <p:spPr>
          <a:xfrm>
            <a:off x="1764506" y="2116901"/>
            <a:ext cx="5979320" cy="400110"/>
          </a:xfrm>
          <a:prstGeom prst="rect">
            <a:avLst/>
          </a:prstGeom>
          <a:noFill/>
        </p:spPr>
        <p:txBody>
          <a:bodyPr wrap="square" rtlCol="0">
            <a:spAutoFit/>
          </a:bodyPr>
          <a:lstStyle/>
          <a:p>
            <a:r>
              <a:rPr lang="en-GB" sz="2000" dirty="0">
                <a:solidFill>
                  <a:srgbClr val="174860"/>
                </a:solidFill>
                <a:latin typeface="Century Gothic" panose="020B0502020202020204" pitchFamily="34" charset="0"/>
              </a:rPr>
              <a:t>Choose four or more tools</a:t>
            </a:r>
          </a:p>
        </p:txBody>
      </p:sp>
      <p:sp>
        <p:nvSpPr>
          <p:cNvPr id="5" name="TextBox 4">
            <a:extLst>
              <a:ext uri="{FF2B5EF4-FFF2-40B4-BE49-F238E27FC236}">
                <a16:creationId xmlns:a16="http://schemas.microsoft.com/office/drawing/2014/main" id="{21CF371B-6621-648A-3A84-36D3922EEE15}"/>
              </a:ext>
            </a:extLst>
          </p:cNvPr>
          <p:cNvSpPr txBox="1"/>
          <p:nvPr/>
        </p:nvSpPr>
        <p:spPr>
          <a:xfrm>
            <a:off x="1764506" y="3145601"/>
            <a:ext cx="5979320" cy="400110"/>
          </a:xfrm>
          <a:prstGeom prst="rect">
            <a:avLst/>
          </a:prstGeom>
          <a:noFill/>
        </p:spPr>
        <p:txBody>
          <a:bodyPr wrap="square" rtlCol="0">
            <a:spAutoFit/>
          </a:bodyPr>
          <a:lstStyle/>
          <a:p>
            <a:r>
              <a:rPr lang="en-GB" sz="2000" dirty="0">
                <a:solidFill>
                  <a:srgbClr val="174860"/>
                </a:solidFill>
                <a:latin typeface="Century Gothic" panose="020B0502020202020204" pitchFamily="34" charset="0"/>
              </a:rPr>
              <a:t>Add them to your backpack</a:t>
            </a:r>
          </a:p>
        </p:txBody>
      </p:sp>
      <p:sp>
        <p:nvSpPr>
          <p:cNvPr id="9" name="TextBox 8">
            <a:extLst>
              <a:ext uri="{FF2B5EF4-FFF2-40B4-BE49-F238E27FC236}">
                <a16:creationId xmlns:a16="http://schemas.microsoft.com/office/drawing/2014/main" id="{C8A9D81C-F429-4DD3-37CB-7FCBD6217A30}"/>
              </a:ext>
            </a:extLst>
          </p:cNvPr>
          <p:cNvSpPr txBox="1"/>
          <p:nvPr/>
        </p:nvSpPr>
        <p:spPr>
          <a:xfrm>
            <a:off x="1764506" y="4176623"/>
            <a:ext cx="5979320" cy="400110"/>
          </a:xfrm>
          <a:prstGeom prst="rect">
            <a:avLst/>
          </a:prstGeom>
          <a:noFill/>
        </p:spPr>
        <p:txBody>
          <a:bodyPr wrap="square" rtlCol="0">
            <a:spAutoFit/>
          </a:bodyPr>
          <a:lstStyle/>
          <a:p>
            <a:r>
              <a:rPr lang="en-GB" sz="2000" dirty="0">
                <a:solidFill>
                  <a:srgbClr val="174860"/>
                </a:solidFill>
                <a:latin typeface="Century Gothic" panose="020B0502020202020204" pitchFamily="34" charset="0"/>
              </a:rPr>
              <a:t>Explain why two are useful</a:t>
            </a:r>
          </a:p>
        </p:txBody>
      </p:sp>
      <p:sp>
        <p:nvSpPr>
          <p:cNvPr id="11" name="TextBox 10">
            <a:extLst>
              <a:ext uri="{FF2B5EF4-FFF2-40B4-BE49-F238E27FC236}">
                <a16:creationId xmlns:a16="http://schemas.microsoft.com/office/drawing/2014/main" id="{9A6F1A14-B76E-1AF8-AD03-CD910488B3DB}"/>
              </a:ext>
            </a:extLst>
          </p:cNvPr>
          <p:cNvSpPr txBox="1"/>
          <p:nvPr/>
        </p:nvSpPr>
        <p:spPr>
          <a:xfrm>
            <a:off x="1764506" y="5209967"/>
            <a:ext cx="5979320" cy="400110"/>
          </a:xfrm>
          <a:prstGeom prst="rect">
            <a:avLst/>
          </a:prstGeom>
          <a:noFill/>
        </p:spPr>
        <p:txBody>
          <a:bodyPr wrap="square" rtlCol="0">
            <a:spAutoFit/>
          </a:bodyPr>
          <a:lstStyle/>
          <a:p>
            <a:r>
              <a:rPr lang="en-GB" sz="2000" dirty="0">
                <a:solidFill>
                  <a:srgbClr val="174860"/>
                </a:solidFill>
                <a:latin typeface="Century Gothic" panose="020B0502020202020204" pitchFamily="34" charset="0"/>
              </a:rPr>
              <a:t>Add one classroom change</a:t>
            </a:r>
          </a:p>
        </p:txBody>
      </p:sp>
      <p:grpSp>
        <p:nvGrpSpPr>
          <p:cNvPr id="13" name="Group 12">
            <a:extLst>
              <a:ext uri="{FF2B5EF4-FFF2-40B4-BE49-F238E27FC236}">
                <a16:creationId xmlns:a16="http://schemas.microsoft.com/office/drawing/2014/main" id="{9E36DE3D-B729-02FC-B6B8-6644D6BE006D}"/>
              </a:ext>
            </a:extLst>
          </p:cNvPr>
          <p:cNvGrpSpPr/>
          <p:nvPr/>
        </p:nvGrpSpPr>
        <p:grpSpPr>
          <a:xfrm>
            <a:off x="1119436" y="2057648"/>
            <a:ext cx="518615" cy="518615"/>
            <a:chOff x="1023582" y="1965278"/>
            <a:chExt cx="518615" cy="518615"/>
          </a:xfrm>
        </p:grpSpPr>
        <p:sp>
          <p:nvSpPr>
            <p:cNvPr id="14" name="Oval 13">
              <a:extLst>
                <a:ext uri="{FF2B5EF4-FFF2-40B4-BE49-F238E27FC236}">
                  <a16:creationId xmlns:a16="http://schemas.microsoft.com/office/drawing/2014/main" id="{6F5E64AA-AB1F-CABD-C0C7-A5EACAD30E44}"/>
                </a:ext>
              </a:extLst>
            </p:cNvPr>
            <p:cNvSpPr/>
            <p:nvPr/>
          </p:nvSpPr>
          <p:spPr>
            <a:xfrm>
              <a:off x="1023582" y="1965278"/>
              <a:ext cx="518615" cy="518615"/>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63D1BD2-74D7-4F6A-2EE5-DF6BF9B26BC6}"/>
                </a:ext>
              </a:extLst>
            </p:cNvPr>
            <p:cNvSpPr txBox="1"/>
            <p:nvPr/>
          </p:nvSpPr>
          <p:spPr>
            <a:xfrm>
              <a:off x="1037229" y="1993752"/>
              <a:ext cx="491319"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1</a:t>
              </a:r>
            </a:p>
          </p:txBody>
        </p:sp>
      </p:grpSp>
      <p:grpSp>
        <p:nvGrpSpPr>
          <p:cNvPr id="16" name="Group 15">
            <a:extLst>
              <a:ext uri="{FF2B5EF4-FFF2-40B4-BE49-F238E27FC236}">
                <a16:creationId xmlns:a16="http://schemas.microsoft.com/office/drawing/2014/main" id="{F51DA532-82C8-5CD9-4091-85A58932FF33}"/>
              </a:ext>
            </a:extLst>
          </p:cNvPr>
          <p:cNvGrpSpPr/>
          <p:nvPr/>
        </p:nvGrpSpPr>
        <p:grpSpPr>
          <a:xfrm>
            <a:off x="1119434" y="3086348"/>
            <a:ext cx="518615" cy="518615"/>
            <a:chOff x="1023582" y="2730009"/>
            <a:chExt cx="518615" cy="518615"/>
          </a:xfrm>
        </p:grpSpPr>
        <p:sp>
          <p:nvSpPr>
            <p:cNvPr id="17" name="Oval 16">
              <a:extLst>
                <a:ext uri="{FF2B5EF4-FFF2-40B4-BE49-F238E27FC236}">
                  <a16:creationId xmlns:a16="http://schemas.microsoft.com/office/drawing/2014/main" id="{C1F9ACFE-4DE1-3BE0-0EC4-893CDEC2B135}"/>
                </a:ext>
              </a:extLst>
            </p:cNvPr>
            <p:cNvSpPr/>
            <p:nvPr/>
          </p:nvSpPr>
          <p:spPr>
            <a:xfrm>
              <a:off x="1023582" y="2730009"/>
              <a:ext cx="518615" cy="518615"/>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F9EE89B-E077-E5CC-2158-B589008F9E5A}"/>
                </a:ext>
              </a:extLst>
            </p:cNvPr>
            <p:cNvSpPr txBox="1"/>
            <p:nvPr/>
          </p:nvSpPr>
          <p:spPr>
            <a:xfrm>
              <a:off x="1037229" y="2758483"/>
              <a:ext cx="491319"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2</a:t>
              </a:r>
            </a:p>
          </p:txBody>
        </p:sp>
      </p:grpSp>
      <p:grpSp>
        <p:nvGrpSpPr>
          <p:cNvPr id="19" name="Group 18">
            <a:extLst>
              <a:ext uri="{FF2B5EF4-FFF2-40B4-BE49-F238E27FC236}">
                <a16:creationId xmlns:a16="http://schemas.microsoft.com/office/drawing/2014/main" id="{04E40031-A5CD-04F1-F675-F9A1CE9A75EE}"/>
              </a:ext>
            </a:extLst>
          </p:cNvPr>
          <p:cNvGrpSpPr/>
          <p:nvPr/>
        </p:nvGrpSpPr>
        <p:grpSpPr>
          <a:xfrm>
            <a:off x="1119432" y="4115048"/>
            <a:ext cx="518615" cy="518615"/>
            <a:chOff x="1032541" y="3609377"/>
            <a:chExt cx="518615" cy="518615"/>
          </a:xfrm>
        </p:grpSpPr>
        <p:sp>
          <p:nvSpPr>
            <p:cNvPr id="20" name="Oval 19">
              <a:extLst>
                <a:ext uri="{FF2B5EF4-FFF2-40B4-BE49-F238E27FC236}">
                  <a16:creationId xmlns:a16="http://schemas.microsoft.com/office/drawing/2014/main" id="{020007B6-6803-D31A-47B8-8E823808624A}"/>
                </a:ext>
              </a:extLst>
            </p:cNvPr>
            <p:cNvSpPr/>
            <p:nvPr/>
          </p:nvSpPr>
          <p:spPr>
            <a:xfrm>
              <a:off x="1032541" y="3609377"/>
              <a:ext cx="518615" cy="518615"/>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9A5E117C-29E9-168F-4601-31F0B7C4CD85}"/>
                </a:ext>
              </a:extLst>
            </p:cNvPr>
            <p:cNvSpPr txBox="1"/>
            <p:nvPr/>
          </p:nvSpPr>
          <p:spPr>
            <a:xfrm>
              <a:off x="1046188" y="3637851"/>
              <a:ext cx="491319"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3</a:t>
              </a:r>
            </a:p>
          </p:txBody>
        </p:sp>
      </p:grpSp>
      <p:grpSp>
        <p:nvGrpSpPr>
          <p:cNvPr id="22" name="Group 21">
            <a:extLst>
              <a:ext uri="{FF2B5EF4-FFF2-40B4-BE49-F238E27FC236}">
                <a16:creationId xmlns:a16="http://schemas.microsoft.com/office/drawing/2014/main" id="{36FB3B84-B276-F856-522D-8FB982B5BAB2}"/>
              </a:ext>
            </a:extLst>
          </p:cNvPr>
          <p:cNvGrpSpPr/>
          <p:nvPr/>
        </p:nvGrpSpPr>
        <p:grpSpPr>
          <a:xfrm>
            <a:off x="1133079" y="5150714"/>
            <a:ext cx="518615" cy="518615"/>
            <a:chOff x="1032541" y="3609377"/>
            <a:chExt cx="518615" cy="518615"/>
          </a:xfrm>
        </p:grpSpPr>
        <p:sp>
          <p:nvSpPr>
            <p:cNvPr id="23" name="Oval 22">
              <a:extLst>
                <a:ext uri="{FF2B5EF4-FFF2-40B4-BE49-F238E27FC236}">
                  <a16:creationId xmlns:a16="http://schemas.microsoft.com/office/drawing/2014/main" id="{53986CC3-5A77-530B-68F1-62DA511FE199}"/>
                </a:ext>
              </a:extLst>
            </p:cNvPr>
            <p:cNvSpPr/>
            <p:nvPr/>
          </p:nvSpPr>
          <p:spPr>
            <a:xfrm>
              <a:off x="1032541" y="3609377"/>
              <a:ext cx="518615" cy="518615"/>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FFCAD8D-3499-B28A-2C6E-20A2347539C4}"/>
                </a:ext>
              </a:extLst>
            </p:cNvPr>
            <p:cNvSpPr txBox="1"/>
            <p:nvPr/>
          </p:nvSpPr>
          <p:spPr>
            <a:xfrm>
              <a:off x="1046188" y="3637851"/>
              <a:ext cx="491319" cy="461665"/>
            </a:xfrm>
            <a:prstGeom prst="rect">
              <a:avLst/>
            </a:prstGeom>
            <a:noFill/>
          </p:spPr>
          <p:txBody>
            <a:bodyPr wrap="square" rtlCol="0">
              <a:spAutoFit/>
            </a:bodyPr>
            <a:lstStyle/>
            <a:p>
              <a:pPr algn="ctr"/>
              <a:r>
                <a:rPr lang="en-US" sz="2400" b="1" dirty="0">
                  <a:solidFill>
                    <a:schemeClr val="bg1"/>
                  </a:solidFill>
                  <a:latin typeface="Century Gothic" panose="020B0502020202020204" pitchFamily="34" charset="0"/>
                </a:rPr>
                <a:t>4</a:t>
              </a:r>
            </a:p>
          </p:txBody>
        </p:sp>
      </p:grpSp>
      <p:pic>
        <p:nvPicPr>
          <p:cNvPr id="25" name="Picture 24">
            <a:extLst>
              <a:ext uri="{FF2B5EF4-FFF2-40B4-BE49-F238E27FC236}">
                <a16:creationId xmlns:a16="http://schemas.microsoft.com/office/drawing/2014/main" id="{5C10A926-0D4A-0066-6809-BE080B414694}"/>
              </a:ext>
            </a:extLst>
          </p:cNvPr>
          <p:cNvPicPr>
            <a:picLocks noChangeAspect="1"/>
          </p:cNvPicPr>
          <p:nvPr/>
        </p:nvPicPr>
        <p:blipFill>
          <a:blip r:embed="rId3"/>
          <a:stretch>
            <a:fillRect/>
          </a:stretch>
        </p:blipFill>
        <p:spPr>
          <a:xfrm>
            <a:off x="8086975" y="1847805"/>
            <a:ext cx="2654300" cy="2171700"/>
          </a:xfrm>
          <a:prstGeom prst="rect">
            <a:avLst/>
          </a:prstGeom>
        </p:spPr>
      </p:pic>
    </p:spTree>
    <p:extLst>
      <p:ext uri="{BB962C8B-B14F-4D97-AF65-F5344CB8AC3E}">
        <p14:creationId xmlns:p14="http://schemas.microsoft.com/office/powerpoint/2010/main" val="222027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828EF-BAC5-DEC1-C250-47F56AB9B8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1A2E5-A774-B8D2-05DB-AF81A667C4A3}"/>
              </a:ext>
            </a:extLst>
          </p:cNvPr>
          <p:cNvSpPr>
            <a:spLocks noGrp="1"/>
          </p:cNvSpPr>
          <p:nvPr>
            <p:ph type="title"/>
          </p:nvPr>
        </p:nvSpPr>
        <p:spPr/>
        <p:txBody>
          <a:bodyPr/>
          <a:lstStyle/>
          <a:p>
            <a:r>
              <a:rPr lang="en-US" dirty="0"/>
              <a:t>Share and compare</a:t>
            </a:r>
          </a:p>
        </p:txBody>
      </p:sp>
      <p:grpSp>
        <p:nvGrpSpPr>
          <p:cNvPr id="22" name="Group 21">
            <a:extLst>
              <a:ext uri="{FF2B5EF4-FFF2-40B4-BE49-F238E27FC236}">
                <a16:creationId xmlns:a16="http://schemas.microsoft.com/office/drawing/2014/main" id="{7B4560E5-FC0D-FF63-757F-E632F1F4487F}"/>
              </a:ext>
            </a:extLst>
          </p:cNvPr>
          <p:cNvGrpSpPr/>
          <p:nvPr/>
        </p:nvGrpSpPr>
        <p:grpSpPr>
          <a:xfrm>
            <a:off x="3553391" y="2401602"/>
            <a:ext cx="3239482" cy="2586751"/>
            <a:chOff x="3205727" y="1846460"/>
            <a:chExt cx="3239482" cy="2586751"/>
          </a:xfrm>
        </p:grpSpPr>
        <p:pic>
          <p:nvPicPr>
            <p:cNvPr id="13" name="Picture 12">
              <a:extLst>
                <a:ext uri="{FF2B5EF4-FFF2-40B4-BE49-F238E27FC236}">
                  <a16:creationId xmlns:a16="http://schemas.microsoft.com/office/drawing/2014/main" id="{CF9EBD49-360A-F49D-52E0-F05112F8E715}"/>
                </a:ext>
              </a:extLst>
            </p:cNvPr>
            <p:cNvPicPr>
              <a:picLocks noChangeAspect="1"/>
            </p:cNvPicPr>
            <p:nvPr/>
          </p:nvPicPr>
          <p:blipFill>
            <a:blip r:embed="rId3"/>
            <a:stretch>
              <a:fillRect/>
            </a:stretch>
          </p:blipFill>
          <p:spPr>
            <a:xfrm>
              <a:off x="3205727" y="1846460"/>
              <a:ext cx="3239482" cy="2586751"/>
            </a:xfrm>
            <a:prstGeom prst="rect">
              <a:avLst/>
            </a:prstGeom>
          </p:spPr>
        </p:pic>
        <p:sp>
          <p:nvSpPr>
            <p:cNvPr id="15" name="TextBox 14">
              <a:extLst>
                <a:ext uri="{FF2B5EF4-FFF2-40B4-BE49-F238E27FC236}">
                  <a16:creationId xmlns:a16="http://schemas.microsoft.com/office/drawing/2014/main" id="{149E0DE5-FA85-7E13-AA8C-4388444EC354}"/>
                </a:ext>
              </a:extLst>
            </p:cNvPr>
            <p:cNvSpPr txBox="1"/>
            <p:nvPr/>
          </p:nvSpPr>
          <p:spPr>
            <a:xfrm>
              <a:off x="3476490" y="2197815"/>
              <a:ext cx="2724286" cy="1323439"/>
            </a:xfrm>
            <a:prstGeom prst="rect">
              <a:avLst/>
            </a:prstGeom>
            <a:noFill/>
          </p:spPr>
          <p:txBody>
            <a:bodyPr wrap="square" rtlCol="0">
              <a:spAutoFit/>
            </a:bodyPr>
            <a:lstStyle/>
            <a:p>
              <a:r>
                <a:rPr lang="en-US" sz="2000" dirty="0">
                  <a:solidFill>
                    <a:srgbClr val="174860"/>
                  </a:solidFill>
                  <a:latin typeface="Century Gothic" panose="020B0502020202020204" pitchFamily="34" charset="0"/>
                  <a:ea typeface="Century Gothic" pitchFamily="34" charset="-122"/>
                  <a:cs typeface="Century Gothic" pitchFamily="34" charset="-120"/>
                </a:rPr>
                <a:t>Why might the same tool help different people in different ways?</a:t>
              </a:r>
              <a:endParaRPr lang="en-US" sz="2000" dirty="0">
                <a:solidFill>
                  <a:srgbClr val="174860"/>
                </a:solidFill>
                <a:latin typeface="Century Gothic" panose="020B0502020202020204" pitchFamily="34" charset="0"/>
              </a:endParaRPr>
            </a:p>
          </p:txBody>
        </p:sp>
      </p:grpSp>
      <p:grpSp>
        <p:nvGrpSpPr>
          <p:cNvPr id="21" name="Group 20">
            <a:extLst>
              <a:ext uri="{FF2B5EF4-FFF2-40B4-BE49-F238E27FC236}">
                <a16:creationId xmlns:a16="http://schemas.microsoft.com/office/drawing/2014/main" id="{07A1D450-AE33-B1F8-222E-C4EBB7E819D5}"/>
              </a:ext>
            </a:extLst>
          </p:cNvPr>
          <p:cNvGrpSpPr/>
          <p:nvPr/>
        </p:nvGrpSpPr>
        <p:grpSpPr>
          <a:xfrm>
            <a:off x="857669" y="2383223"/>
            <a:ext cx="2039939" cy="2376808"/>
            <a:chOff x="838200" y="1846460"/>
            <a:chExt cx="2039939" cy="2376808"/>
          </a:xfrm>
        </p:grpSpPr>
        <p:pic>
          <p:nvPicPr>
            <p:cNvPr id="14" name="Picture 13">
              <a:extLst>
                <a:ext uri="{FF2B5EF4-FFF2-40B4-BE49-F238E27FC236}">
                  <a16:creationId xmlns:a16="http://schemas.microsoft.com/office/drawing/2014/main" id="{E41DBE95-820E-4A0A-19DD-4A2A1646DF14}"/>
                </a:ext>
              </a:extLst>
            </p:cNvPr>
            <p:cNvPicPr>
              <a:picLocks noChangeAspect="1"/>
            </p:cNvPicPr>
            <p:nvPr/>
          </p:nvPicPr>
          <p:blipFill>
            <a:blip r:embed="rId4"/>
            <a:stretch>
              <a:fillRect/>
            </a:stretch>
          </p:blipFill>
          <p:spPr>
            <a:xfrm>
              <a:off x="838200" y="1846460"/>
              <a:ext cx="2039938" cy="2376808"/>
            </a:xfrm>
            <a:prstGeom prst="rect">
              <a:avLst/>
            </a:prstGeom>
          </p:spPr>
        </p:pic>
        <p:sp>
          <p:nvSpPr>
            <p:cNvPr id="4" name="TextBox 3">
              <a:extLst>
                <a:ext uri="{FF2B5EF4-FFF2-40B4-BE49-F238E27FC236}">
                  <a16:creationId xmlns:a16="http://schemas.microsoft.com/office/drawing/2014/main" id="{9AF5ED74-5E00-2364-0CAA-39E13E5DB435}"/>
                </a:ext>
              </a:extLst>
            </p:cNvPr>
            <p:cNvSpPr txBox="1"/>
            <p:nvPr/>
          </p:nvSpPr>
          <p:spPr>
            <a:xfrm>
              <a:off x="969065" y="2250776"/>
              <a:ext cx="1909074" cy="1015663"/>
            </a:xfrm>
            <a:prstGeom prst="rect">
              <a:avLst/>
            </a:prstGeom>
            <a:noFill/>
          </p:spPr>
          <p:txBody>
            <a:bodyPr wrap="square" rtlCol="0">
              <a:spAutoFit/>
            </a:bodyPr>
            <a:lstStyle/>
            <a:p>
              <a:r>
                <a:rPr lang="en-US" sz="2000" dirty="0">
                  <a:solidFill>
                    <a:srgbClr val="174860"/>
                  </a:solidFill>
                  <a:latin typeface="Century Gothic" panose="020B0502020202020204" pitchFamily="34" charset="0"/>
                  <a:ea typeface="Century Gothic" pitchFamily="34" charset="-122"/>
                  <a:cs typeface="Century Gothic" pitchFamily="34" charset="-120"/>
                </a:rPr>
                <a:t>Did everyone choose the same tools?</a:t>
              </a:r>
              <a:endParaRPr lang="en-US" sz="2000" dirty="0">
                <a:solidFill>
                  <a:srgbClr val="174860"/>
                </a:solidFill>
                <a:latin typeface="Century Gothic" panose="020B0502020202020204" pitchFamily="34" charset="0"/>
              </a:endParaRPr>
            </a:p>
          </p:txBody>
        </p:sp>
      </p:grpSp>
      <p:grpSp>
        <p:nvGrpSpPr>
          <p:cNvPr id="23" name="Group 22">
            <a:extLst>
              <a:ext uri="{FF2B5EF4-FFF2-40B4-BE49-F238E27FC236}">
                <a16:creationId xmlns:a16="http://schemas.microsoft.com/office/drawing/2014/main" id="{F965FED1-C780-FD81-4344-DD6682581746}"/>
              </a:ext>
            </a:extLst>
          </p:cNvPr>
          <p:cNvGrpSpPr/>
          <p:nvPr/>
        </p:nvGrpSpPr>
        <p:grpSpPr>
          <a:xfrm>
            <a:off x="7448658" y="2383223"/>
            <a:ext cx="3385616" cy="2467738"/>
            <a:chOff x="6772797" y="1846460"/>
            <a:chExt cx="3385616" cy="2467738"/>
          </a:xfrm>
        </p:grpSpPr>
        <p:pic>
          <p:nvPicPr>
            <p:cNvPr id="16" name="Picture 15">
              <a:extLst>
                <a:ext uri="{FF2B5EF4-FFF2-40B4-BE49-F238E27FC236}">
                  <a16:creationId xmlns:a16="http://schemas.microsoft.com/office/drawing/2014/main" id="{72AF6EF3-1BD4-F6F3-B90F-083A9ECF4B4B}"/>
                </a:ext>
              </a:extLst>
            </p:cNvPr>
            <p:cNvPicPr>
              <a:picLocks noChangeAspect="1"/>
            </p:cNvPicPr>
            <p:nvPr/>
          </p:nvPicPr>
          <p:blipFill>
            <a:blip r:embed="rId5"/>
            <a:stretch>
              <a:fillRect/>
            </a:stretch>
          </p:blipFill>
          <p:spPr>
            <a:xfrm>
              <a:off x="6772797" y="1846460"/>
              <a:ext cx="3385616" cy="2467738"/>
            </a:xfrm>
            <a:prstGeom prst="rect">
              <a:avLst/>
            </a:prstGeom>
          </p:spPr>
        </p:pic>
        <p:sp>
          <p:nvSpPr>
            <p:cNvPr id="18" name="TextBox 17">
              <a:extLst>
                <a:ext uri="{FF2B5EF4-FFF2-40B4-BE49-F238E27FC236}">
                  <a16:creationId xmlns:a16="http://schemas.microsoft.com/office/drawing/2014/main" id="{5EC2FAC9-C5AF-71AB-8BD9-98A6C704E8CC}"/>
                </a:ext>
              </a:extLst>
            </p:cNvPr>
            <p:cNvSpPr txBox="1"/>
            <p:nvPr/>
          </p:nvSpPr>
          <p:spPr>
            <a:xfrm>
              <a:off x="7222227" y="2351702"/>
              <a:ext cx="2707586" cy="1015663"/>
            </a:xfrm>
            <a:prstGeom prst="rect">
              <a:avLst/>
            </a:prstGeom>
            <a:noFill/>
          </p:spPr>
          <p:txBody>
            <a:bodyPr wrap="square" rtlCol="0">
              <a:spAutoFit/>
            </a:bodyPr>
            <a:lstStyle/>
            <a:p>
              <a:r>
                <a:rPr lang="en-US" sz="2000" dirty="0">
                  <a:solidFill>
                    <a:srgbClr val="174860"/>
                  </a:solidFill>
                  <a:latin typeface="Century Gothic" panose="020B0502020202020204" pitchFamily="34" charset="0"/>
                  <a:ea typeface="Century Gothic" pitchFamily="34" charset="-122"/>
                  <a:cs typeface="Century Gothic" pitchFamily="34" charset="-120"/>
                </a:rPr>
                <a:t>What could make our classroom easier for more people?</a:t>
              </a:r>
              <a:endParaRPr lang="en-US" sz="2000" dirty="0">
                <a:solidFill>
                  <a:srgbClr val="174860"/>
                </a:solidFill>
                <a:latin typeface="Century Gothic" panose="020B0502020202020204" pitchFamily="34" charset="0"/>
              </a:endParaRPr>
            </a:p>
          </p:txBody>
        </p:sp>
      </p:grpSp>
      <p:sp>
        <p:nvSpPr>
          <p:cNvPr id="19" name="Text 4">
            <a:extLst>
              <a:ext uri="{FF2B5EF4-FFF2-40B4-BE49-F238E27FC236}">
                <a16:creationId xmlns:a16="http://schemas.microsoft.com/office/drawing/2014/main" id="{FCAD92C2-610C-5D40-610F-C242C98C2E2E}"/>
              </a:ext>
            </a:extLst>
          </p:cNvPr>
          <p:cNvSpPr/>
          <p:nvPr/>
        </p:nvSpPr>
        <p:spPr>
          <a:xfrm>
            <a:off x="2229988" y="5125746"/>
            <a:ext cx="10149840" cy="502920"/>
          </a:xfrm>
          <a:prstGeom prst="rect">
            <a:avLst/>
          </a:prstGeom>
          <a:noFill/>
          <a:ln/>
        </p:spPr>
        <p:txBody>
          <a:bodyPr wrap="square" lIns="635" tIns="635" rIns="635" bIns="635" rtlCol="0" anchor="ctr">
            <a:normAutofit/>
          </a:bodyPr>
          <a:lstStyle/>
          <a:p>
            <a:pPr marL="0" indent="0">
              <a:buNone/>
            </a:pPr>
            <a:r>
              <a:rPr lang="en-US" sz="2000" b="1" dirty="0">
                <a:solidFill>
                  <a:srgbClr val="203344"/>
                </a:solidFill>
                <a:latin typeface="Century Gothic" pitchFamily="34" charset="0"/>
                <a:ea typeface="Century Gothic" pitchFamily="34" charset="-122"/>
                <a:cs typeface="Century Gothic" pitchFamily="34" charset="-120"/>
              </a:rPr>
              <a:t>There is no </a:t>
            </a:r>
            <a:r>
              <a:rPr lang="en-US" sz="2000" b="1" dirty="0">
                <a:solidFill>
                  <a:srgbClr val="174860"/>
                </a:solidFill>
                <a:latin typeface="Century Gothic" pitchFamily="34" charset="0"/>
                <a:ea typeface="Century Gothic" pitchFamily="34" charset="-122"/>
                <a:cs typeface="Century Gothic" pitchFamily="34" charset="-120"/>
              </a:rPr>
              <a:t>single</a:t>
            </a:r>
            <a:r>
              <a:rPr lang="en-US" sz="2000" b="1" dirty="0">
                <a:solidFill>
                  <a:srgbClr val="203344"/>
                </a:solidFill>
                <a:latin typeface="Century Gothic" pitchFamily="34" charset="0"/>
                <a:ea typeface="Century Gothic" pitchFamily="34" charset="-122"/>
                <a:cs typeface="Century Gothic" pitchFamily="34" charset="-120"/>
              </a:rPr>
              <a:t> right way to learn or get something done.</a:t>
            </a:r>
            <a:endParaRPr lang="en-US" sz="2000" dirty="0"/>
          </a:p>
        </p:txBody>
      </p:sp>
      <p:pic>
        <p:nvPicPr>
          <p:cNvPr id="20" name="Picture 19">
            <a:extLst>
              <a:ext uri="{FF2B5EF4-FFF2-40B4-BE49-F238E27FC236}">
                <a16:creationId xmlns:a16="http://schemas.microsoft.com/office/drawing/2014/main" id="{BE5E1329-8371-8478-6BE3-662FF4B39114}"/>
              </a:ext>
            </a:extLst>
          </p:cNvPr>
          <p:cNvPicPr>
            <a:picLocks noChangeAspect="1"/>
          </p:cNvPicPr>
          <p:nvPr/>
        </p:nvPicPr>
        <p:blipFill>
          <a:blip r:embed="rId6"/>
          <a:stretch>
            <a:fillRect/>
          </a:stretch>
        </p:blipFill>
        <p:spPr>
          <a:xfrm>
            <a:off x="1290229" y="5125746"/>
            <a:ext cx="847329" cy="550213"/>
          </a:xfrm>
          <a:prstGeom prst="rect">
            <a:avLst/>
          </a:prstGeom>
        </p:spPr>
      </p:pic>
    </p:spTree>
    <p:extLst>
      <p:ext uri="{BB962C8B-B14F-4D97-AF65-F5344CB8AC3E}">
        <p14:creationId xmlns:p14="http://schemas.microsoft.com/office/powerpoint/2010/main" val="1114659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26C4D-1851-3841-2E1F-845FEC868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550E5-1149-BD73-EC1C-69FDE62CF45C}"/>
              </a:ext>
            </a:extLst>
          </p:cNvPr>
          <p:cNvSpPr>
            <a:spLocks noGrp="1"/>
          </p:cNvSpPr>
          <p:nvPr>
            <p:ph type="title"/>
          </p:nvPr>
        </p:nvSpPr>
        <p:spPr/>
        <p:txBody>
          <a:bodyPr/>
          <a:lstStyle/>
          <a:p>
            <a:r>
              <a:rPr lang="en-US" dirty="0"/>
              <a:t>Quiz time: stand up or sit down</a:t>
            </a:r>
          </a:p>
        </p:txBody>
      </p:sp>
      <p:sp>
        <p:nvSpPr>
          <p:cNvPr id="3" name="TextBox 2">
            <a:extLst>
              <a:ext uri="{FF2B5EF4-FFF2-40B4-BE49-F238E27FC236}">
                <a16:creationId xmlns:a16="http://schemas.microsoft.com/office/drawing/2014/main" id="{9E9CE96F-508C-4D57-43A6-FDC55D283DFD}"/>
              </a:ext>
            </a:extLst>
          </p:cNvPr>
          <p:cNvSpPr txBox="1"/>
          <p:nvPr/>
        </p:nvSpPr>
        <p:spPr>
          <a:xfrm>
            <a:off x="2961483" y="4112958"/>
            <a:ext cx="3016170" cy="830997"/>
          </a:xfrm>
          <a:prstGeom prst="rect">
            <a:avLst/>
          </a:prstGeom>
          <a:noFill/>
        </p:spPr>
        <p:txBody>
          <a:bodyPr wrap="square" rtlCol="0">
            <a:spAutoFit/>
          </a:bodyPr>
          <a:lstStyle/>
          <a:p>
            <a:r>
              <a:rPr lang="en-GB" sz="4800" dirty="0">
                <a:solidFill>
                  <a:schemeClr val="accent1"/>
                </a:solidFill>
              </a:rPr>
              <a:t>TRUE</a:t>
            </a:r>
          </a:p>
        </p:txBody>
      </p:sp>
      <p:sp>
        <p:nvSpPr>
          <p:cNvPr id="5" name="TextBox 4">
            <a:extLst>
              <a:ext uri="{FF2B5EF4-FFF2-40B4-BE49-F238E27FC236}">
                <a16:creationId xmlns:a16="http://schemas.microsoft.com/office/drawing/2014/main" id="{B9F798B4-834E-5D4C-E200-7FE57EE28EA9}"/>
              </a:ext>
            </a:extLst>
          </p:cNvPr>
          <p:cNvSpPr txBox="1"/>
          <p:nvPr/>
        </p:nvSpPr>
        <p:spPr>
          <a:xfrm>
            <a:off x="7920889" y="4111962"/>
            <a:ext cx="3016170" cy="830997"/>
          </a:xfrm>
          <a:prstGeom prst="rect">
            <a:avLst/>
          </a:prstGeom>
          <a:noFill/>
        </p:spPr>
        <p:txBody>
          <a:bodyPr wrap="square" rtlCol="0">
            <a:spAutoFit/>
          </a:bodyPr>
          <a:lstStyle/>
          <a:p>
            <a:r>
              <a:rPr lang="en-GB" sz="4800" dirty="0">
                <a:solidFill>
                  <a:schemeClr val="accent1"/>
                </a:solidFill>
              </a:rPr>
              <a:t>FALSE</a:t>
            </a:r>
          </a:p>
        </p:txBody>
      </p:sp>
      <p:sp>
        <p:nvSpPr>
          <p:cNvPr id="8" name="TextBox 7">
            <a:extLst>
              <a:ext uri="{FF2B5EF4-FFF2-40B4-BE49-F238E27FC236}">
                <a16:creationId xmlns:a16="http://schemas.microsoft.com/office/drawing/2014/main" id="{21C7A328-DCEB-024B-B99C-D1A5D743F647}"/>
              </a:ext>
            </a:extLst>
          </p:cNvPr>
          <p:cNvSpPr txBox="1"/>
          <p:nvPr/>
        </p:nvSpPr>
        <p:spPr>
          <a:xfrm>
            <a:off x="2935032" y="3429000"/>
            <a:ext cx="1909074" cy="707886"/>
          </a:xfrm>
          <a:prstGeom prst="rect">
            <a:avLst/>
          </a:prstGeom>
          <a:noFill/>
        </p:spPr>
        <p:txBody>
          <a:bodyPr wrap="square" rtlCol="0">
            <a:sp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Stand up if you think it is</a:t>
            </a:r>
            <a:endParaRPr lang="en-US" sz="2000" dirty="0">
              <a:latin typeface="Century Gothic" panose="020B0502020202020204" pitchFamily="34" charset="0"/>
            </a:endParaRPr>
          </a:p>
        </p:txBody>
      </p:sp>
      <p:sp>
        <p:nvSpPr>
          <p:cNvPr id="10" name="TextBox 9">
            <a:extLst>
              <a:ext uri="{FF2B5EF4-FFF2-40B4-BE49-F238E27FC236}">
                <a16:creationId xmlns:a16="http://schemas.microsoft.com/office/drawing/2014/main" id="{4B9CAF5A-0886-4A8B-155D-BDA42009FCD3}"/>
              </a:ext>
            </a:extLst>
          </p:cNvPr>
          <p:cNvSpPr txBox="1"/>
          <p:nvPr/>
        </p:nvSpPr>
        <p:spPr>
          <a:xfrm>
            <a:off x="7920889" y="3429000"/>
            <a:ext cx="1909074" cy="707886"/>
          </a:xfrm>
          <a:prstGeom prst="rect">
            <a:avLst/>
          </a:prstGeom>
          <a:noFill/>
        </p:spPr>
        <p:txBody>
          <a:bodyPr wrap="square" rtlCol="0">
            <a:spAutoFit/>
          </a:bodyPr>
          <a:lstStyle/>
          <a:p>
            <a:r>
              <a:rPr lang="en-US" sz="2000" dirty="0">
                <a:solidFill>
                  <a:srgbClr val="203344"/>
                </a:solidFill>
                <a:latin typeface="Century Gothic" panose="020B0502020202020204" pitchFamily="34" charset="0"/>
                <a:ea typeface="Century Gothic" pitchFamily="34" charset="-122"/>
                <a:cs typeface="Century Gothic" pitchFamily="34" charset="-120"/>
              </a:rPr>
              <a:t>Sit down if you think it is</a:t>
            </a:r>
            <a:endParaRPr lang="en-US" sz="2000" dirty="0">
              <a:latin typeface="Century Gothic" panose="020B0502020202020204" pitchFamily="34" charset="0"/>
            </a:endParaRPr>
          </a:p>
        </p:txBody>
      </p:sp>
      <p:pic>
        <p:nvPicPr>
          <p:cNvPr id="20" name="Picture 19">
            <a:extLst>
              <a:ext uri="{FF2B5EF4-FFF2-40B4-BE49-F238E27FC236}">
                <a16:creationId xmlns:a16="http://schemas.microsoft.com/office/drawing/2014/main" id="{9FD6E48D-701E-36A6-CC2D-0BFB924399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2128" y="1606464"/>
            <a:ext cx="3841826" cy="4800570"/>
          </a:xfrm>
          <a:prstGeom prst="rect">
            <a:avLst/>
          </a:prstGeom>
        </p:spPr>
      </p:pic>
      <p:pic>
        <p:nvPicPr>
          <p:cNvPr id="22" name="Picture 21">
            <a:extLst>
              <a:ext uri="{FF2B5EF4-FFF2-40B4-BE49-F238E27FC236}">
                <a16:creationId xmlns:a16="http://schemas.microsoft.com/office/drawing/2014/main" id="{C43155CB-FFAB-F0F8-02E5-087059C3768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565593"/>
            <a:ext cx="3841826" cy="4800570"/>
          </a:xfrm>
          <a:prstGeom prst="rect">
            <a:avLst/>
          </a:prstGeom>
        </p:spPr>
      </p:pic>
    </p:spTree>
    <p:extLst>
      <p:ext uri="{BB962C8B-B14F-4D97-AF65-F5344CB8AC3E}">
        <p14:creationId xmlns:p14="http://schemas.microsoft.com/office/powerpoint/2010/main" val="3074726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00AD-F1A7-B452-096A-FAEAB9954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48327-106C-0DDE-871E-F800FE6741F2}"/>
              </a:ext>
            </a:extLst>
          </p:cNvPr>
          <p:cNvSpPr>
            <a:spLocks noGrp="1"/>
          </p:cNvSpPr>
          <p:nvPr>
            <p:ph type="title"/>
          </p:nvPr>
        </p:nvSpPr>
        <p:spPr/>
        <p:txBody>
          <a:bodyPr/>
          <a:lstStyle/>
          <a:p>
            <a:r>
              <a:rPr lang="en-US" dirty="0"/>
              <a:t>Quiz time: stand up or sit down (click question mark)</a:t>
            </a:r>
          </a:p>
        </p:txBody>
      </p:sp>
      <p:sp>
        <p:nvSpPr>
          <p:cNvPr id="8" name="TextBox 7">
            <a:extLst>
              <a:ext uri="{FF2B5EF4-FFF2-40B4-BE49-F238E27FC236}">
                <a16:creationId xmlns:a16="http://schemas.microsoft.com/office/drawing/2014/main" id="{3A61B0BD-0264-4DE5-772D-6138A463168D}"/>
              </a:ext>
            </a:extLst>
          </p:cNvPr>
          <p:cNvSpPr txBox="1"/>
          <p:nvPr/>
        </p:nvSpPr>
        <p:spPr>
          <a:xfrm>
            <a:off x="2206942" y="2071687"/>
            <a:ext cx="3012649" cy="954107"/>
          </a:xfrm>
          <a:prstGeom prst="rect">
            <a:avLst/>
          </a:prstGeom>
          <a:noFill/>
        </p:spPr>
        <p:txBody>
          <a:bodyPr wrap="square" rtlCol="0">
            <a:spAutoFit/>
          </a:bodyPr>
          <a:lstStyle/>
          <a:p>
            <a:r>
              <a:rPr lang="en-US" sz="2800" dirty="0">
                <a:solidFill>
                  <a:srgbClr val="203344"/>
                </a:solidFill>
                <a:latin typeface="Century Gothic" pitchFamily="34" charset="0"/>
                <a:ea typeface="Century Gothic" pitchFamily="34" charset="-122"/>
                <a:cs typeface="Century Gothic" pitchFamily="34" charset="-120"/>
              </a:rPr>
              <a:t>1 in 10 people have dyslexia?</a:t>
            </a:r>
            <a:endParaRPr lang="en-US" sz="2800" dirty="0">
              <a:latin typeface="Century Gothic" panose="020B0502020202020204" pitchFamily="34" charset="0"/>
            </a:endParaRPr>
          </a:p>
        </p:txBody>
      </p:sp>
      <p:sp>
        <p:nvSpPr>
          <p:cNvPr id="13" name="TextBox 12">
            <a:extLst>
              <a:ext uri="{FF2B5EF4-FFF2-40B4-BE49-F238E27FC236}">
                <a16:creationId xmlns:a16="http://schemas.microsoft.com/office/drawing/2014/main" id="{0BDD3990-5649-0C02-3C53-49809A7DDEED}"/>
              </a:ext>
            </a:extLst>
          </p:cNvPr>
          <p:cNvSpPr txBox="1"/>
          <p:nvPr/>
        </p:nvSpPr>
        <p:spPr>
          <a:xfrm>
            <a:off x="7688580" y="2068950"/>
            <a:ext cx="3012649" cy="1384995"/>
          </a:xfrm>
          <a:prstGeom prst="rect">
            <a:avLst/>
          </a:prstGeom>
          <a:noFill/>
        </p:spPr>
        <p:txBody>
          <a:bodyPr wrap="square" rtlCol="0">
            <a:spAutoFit/>
          </a:bodyPr>
          <a:lstStyle/>
          <a:p>
            <a:r>
              <a:rPr lang="en-US" sz="2800" dirty="0">
                <a:solidFill>
                  <a:srgbClr val="203344"/>
                </a:solidFill>
                <a:latin typeface="Century Gothic" pitchFamily="34" charset="0"/>
                <a:ea typeface="Century Gothic" pitchFamily="34" charset="-122"/>
                <a:cs typeface="Century Gothic" pitchFamily="34" charset="-120"/>
              </a:rPr>
              <a:t>Dyslexia only means finding reading hard.</a:t>
            </a:r>
            <a:endParaRPr lang="en-US" sz="2800" dirty="0">
              <a:latin typeface="Century Gothic" panose="020B0502020202020204" pitchFamily="34" charset="0"/>
            </a:endParaRPr>
          </a:p>
        </p:txBody>
      </p:sp>
      <p:sp>
        <p:nvSpPr>
          <p:cNvPr id="14" name="TextBox 13">
            <a:extLst>
              <a:ext uri="{FF2B5EF4-FFF2-40B4-BE49-F238E27FC236}">
                <a16:creationId xmlns:a16="http://schemas.microsoft.com/office/drawing/2014/main" id="{B45162D7-5098-ECB8-CB37-1B623D4FEC6B}"/>
              </a:ext>
            </a:extLst>
          </p:cNvPr>
          <p:cNvSpPr txBox="1"/>
          <p:nvPr/>
        </p:nvSpPr>
        <p:spPr>
          <a:xfrm>
            <a:off x="2206942" y="3759898"/>
            <a:ext cx="2836545" cy="1261884"/>
          </a:xfrm>
          <a:prstGeom prst="rect">
            <a:avLst/>
          </a:prstGeom>
          <a:noFill/>
        </p:spPr>
        <p:txBody>
          <a:bodyPr wrap="square" rtlCol="0">
            <a:spAutoFit/>
          </a:bodyPr>
          <a:lstStyle/>
          <a:p>
            <a:r>
              <a:rPr lang="en-US" sz="2800" b="1" dirty="0">
                <a:solidFill>
                  <a:srgbClr val="C9108D"/>
                </a:solidFill>
                <a:latin typeface="Century Gothic" pitchFamily="34" charset="0"/>
                <a:ea typeface="Century Gothic" pitchFamily="34" charset="-122"/>
                <a:cs typeface="Century Gothic" pitchFamily="34" charset="-120"/>
              </a:rPr>
              <a:t>TRUE</a:t>
            </a:r>
          </a:p>
          <a:p>
            <a:r>
              <a:rPr lang="en-US" sz="2400" dirty="0">
                <a:solidFill>
                  <a:srgbClr val="203344"/>
                </a:solidFill>
                <a:latin typeface="Century Gothic" pitchFamily="34" charset="0"/>
              </a:rPr>
              <a:t>Dyslexia affects </a:t>
            </a:r>
            <a:br>
              <a:rPr lang="en-US" sz="2400" dirty="0">
                <a:solidFill>
                  <a:srgbClr val="203344"/>
                </a:solidFill>
                <a:latin typeface="Century Gothic" pitchFamily="34" charset="0"/>
              </a:rPr>
            </a:br>
            <a:r>
              <a:rPr lang="en-US" sz="2400" dirty="0">
                <a:solidFill>
                  <a:srgbClr val="203344"/>
                </a:solidFill>
                <a:latin typeface="Century Gothic" pitchFamily="34" charset="0"/>
              </a:rPr>
              <a:t>1 in 10 people.</a:t>
            </a:r>
            <a:endParaRPr lang="en-US" sz="2400" dirty="0">
              <a:latin typeface="Century Gothic" panose="020B0502020202020204" pitchFamily="34" charset="0"/>
            </a:endParaRPr>
          </a:p>
        </p:txBody>
      </p:sp>
      <p:sp>
        <p:nvSpPr>
          <p:cNvPr id="15" name="TextBox 14">
            <a:extLst>
              <a:ext uri="{FF2B5EF4-FFF2-40B4-BE49-F238E27FC236}">
                <a16:creationId xmlns:a16="http://schemas.microsoft.com/office/drawing/2014/main" id="{B6936B33-59D6-EE55-C131-0302BFE1FBED}"/>
              </a:ext>
            </a:extLst>
          </p:cNvPr>
          <p:cNvSpPr txBox="1"/>
          <p:nvPr/>
        </p:nvSpPr>
        <p:spPr>
          <a:xfrm>
            <a:off x="7688580" y="3716494"/>
            <a:ext cx="4503420" cy="1631216"/>
          </a:xfrm>
          <a:prstGeom prst="rect">
            <a:avLst/>
          </a:prstGeom>
          <a:noFill/>
        </p:spPr>
        <p:txBody>
          <a:bodyPr wrap="square" rtlCol="0">
            <a:spAutoFit/>
          </a:bodyPr>
          <a:lstStyle/>
          <a:p>
            <a:r>
              <a:rPr lang="en-US" sz="2800" b="1" dirty="0">
                <a:solidFill>
                  <a:srgbClr val="C9108D"/>
                </a:solidFill>
                <a:latin typeface="Century Gothic" pitchFamily="34" charset="0"/>
                <a:ea typeface="Century Gothic" pitchFamily="34" charset="-122"/>
                <a:cs typeface="Century Gothic" pitchFamily="34" charset="-120"/>
              </a:rPr>
              <a:t>FALSE</a:t>
            </a:r>
          </a:p>
          <a:p>
            <a:r>
              <a:rPr lang="en-US" sz="2400" dirty="0">
                <a:solidFill>
                  <a:srgbClr val="203344"/>
                </a:solidFill>
                <a:latin typeface="Century Gothic" pitchFamily="34" charset="0"/>
              </a:rPr>
              <a:t>It can affect reading, spelling, memory, organisation, processing.</a:t>
            </a:r>
            <a:endParaRPr lang="en-US" sz="2400" dirty="0">
              <a:latin typeface="Century Gothic" panose="020B0502020202020204" pitchFamily="34" charset="0"/>
            </a:endParaRPr>
          </a:p>
        </p:txBody>
      </p:sp>
      <p:cxnSp>
        <p:nvCxnSpPr>
          <p:cNvPr id="18" name="Straight Connector 17">
            <a:extLst>
              <a:ext uri="{FF2B5EF4-FFF2-40B4-BE49-F238E27FC236}">
                <a16:creationId xmlns:a16="http://schemas.microsoft.com/office/drawing/2014/main" id="{704323E0-1F55-E7BD-F49A-F0CE38E4D9D4}"/>
              </a:ext>
            </a:extLst>
          </p:cNvPr>
          <p:cNvCxnSpPr/>
          <p:nvPr/>
        </p:nvCxnSpPr>
        <p:spPr>
          <a:xfrm>
            <a:off x="5652655" y="1808163"/>
            <a:ext cx="0" cy="3971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23BA1EA-C226-4BE8-1851-555FFCC3CB9A}"/>
              </a:ext>
            </a:extLst>
          </p:cNvPr>
          <p:cNvPicPr>
            <a:picLocks noChangeAspect="1"/>
          </p:cNvPicPr>
          <p:nvPr/>
        </p:nvPicPr>
        <p:blipFill>
          <a:blip r:embed="rId3"/>
          <a:stretch>
            <a:fillRect/>
          </a:stretch>
        </p:blipFill>
        <p:spPr>
          <a:xfrm>
            <a:off x="1233933" y="2153249"/>
            <a:ext cx="756477" cy="756477"/>
          </a:xfrm>
          <a:prstGeom prst="rect">
            <a:avLst/>
          </a:prstGeom>
        </p:spPr>
      </p:pic>
      <p:pic>
        <p:nvPicPr>
          <p:cNvPr id="11" name="Picture 10">
            <a:extLst>
              <a:ext uri="{FF2B5EF4-FFF2-40B4-BE49-F238E27FC236}">
                <a16:creationId xmlns:a16="http://schemas.microsoft.com/office/drawing/2014/main" id="{C0ED3749-73BF-1A80-E5C9-7105B69408AD}"/>
              </a:ext>
            </a:extLst>
          </p:cNvPr>
          <p:cNvPicPr>
            <a:picLocks noChangeAspect="1"/>
          </p:cNvPicPr>
          <p:nvPr/>
        </p:nvPicPr>
        <p:blipFill>
          <a:blip r:embed="rId4"/>
          <a:stretch>
            <a:fillRect/>
          </a:stretch>
        </p:blipFill>
        <p:spPr>
          <a:xfrm>
            <a:off x="6604159" y="2153249"/>
            <a:ext cx="756477" cy="756477"/>
          </a:xfrm>
          <a:prstGeom prst="rect">
            <a:avLst/>
          </a:prstGeom>
        </p:spPr>
      </p:pic>
      <p:pic>
        <p:nvPicPr>
          <p:cNvPr id="23" name="Picture 22">
            <a:extLst>
              <a:ext uri="{FF2B5EF4-FFF2-40B4-BE49-F238E27FC236}">
                <a16:creationId xmlns:a16="http://schemas.microsoft.com/office/drawing/2014/main" id="{49348403-8352-4B14-D210-7A01CFA9BEF4}"/>
              </a:ext>
            </a:extLst>
          </p:cNvPr>
          <p:cNvPicPr>
            <a:picLocks noChangeAspect="1"/>
          </p:cNvPicPr>
          <p:nvPr/>
        </p:nvPicPr>
        <p:blipFill>
          <a:blip r:embed="rId5"/>
          <a:stretch>
            <a:fillRect/>
          </a:stretch>
        </p:blipFill>
        <p:spPr>
          <a:xfrm>
            <a:off x="1238963" y="3844456"/>
            <a:ext cx="779145" cy="779145"/>
          </a:xfrm>
          <a:prstGeom prst="rect">
            <a:avLst/>
          </a:prstGeom>
        </p:spPr>
      </p:pic>
      <p:pic>
        <p:nvPicPr>
          <p:cNvPr id="24" name="Picture 23">
            <a:extLst>
              <a:ext uri="{FF2B5EF4-FFF2-40B4-BE49-F238E27FC236}">
                <a16:creationId xmlns:a16="http://schemas.microsoft.com/office/drawing/2014/main" id="{29D0943D-78AC-4DA2-3FB5-2534B8F76025}"/>
              </a:ext>
            </a:extLst>
          </p:cNvPr>
          <p:cNvPicPr>
            <a:picLocks noChangeAspect="1"/>
          </p:cNvPicPr>
          <p:nvPr/>
        </p:nvPicPr>
        <p:blipFill>
          <a:blip r:embed="rId5"/>
          <a:stretch>
            <a:fillRect/>
          </a:stretch>
        </p:blipFill>
        <p:spPr>
          <a:xfrm>
            <a:off x="6581491" y="3844455"/>
            <a:ext cx="779145" cy="779145"/>
          </a:xfrm>
          <a:prstGeom prst="rect">
            <a:avLst/>
          </a:prstGeom>
        </p:spPr>
      </p:pic>
    </p:spTree>
    <p:extLst>
      <p:ext uri="{BB962C8B-B14F-4D97-AF65-F5344CB8AC3E}">
        <p14:creationId xmlns:p14="http://schemas.microsoft.com/office/powerpoint/2010/main" val="16883140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8"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72A39-56C8-3126-5CC9-4A69B83EF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F6295-5994-5025-87E5-C65CB62667D7}"/>
              </a:ext>
            </a:extLst>
          </p:cNvPr>
          <p:cNvSpPr>
            <a:spLocks noGrp="1"/>
          </p:cNvSpPr>
          <p:nvPr>
            <p:ph type="title"/>
          </p:nvPr>
        </p:nvSpPr>
        <p:spPr/>
        <p:txBody>
          <a:bodyPr/>
          <a:lstStyle/>
          <a:p>
            <a:r>
              <a:rPr lang="en-US" dirty="0"/>
              <a:t>Quiz time: stand up or sit down</a:t>
            </a:r>
          </a:p>
        </p:txBody>
      </p:sp>
      <p:sp>
        <p:nvSpPr>
          <p:cNvPr id="3" name="TextBox 2">
            <a:extLst>
              <a:ext uri="{FF2B5EF4-FFF2-40B4-BE49-F238E27FC236}">
                <a16:creationId xmlns:a16="http://schemas.microsoft.com/office/drawing/2014/main" id="{8BA7F18A-BFC4-49F4-4422-6EBB3496761F}"/>
              </a:ext>
            </a:extLst>
          </p:cNvPr>
          <p:cNvSpPr txBox="1"/>
          <p:nvPr/>
        </p:nvSpPr>
        <p:spPr>
          <a:xfrm>
            <a:off x="2206942" y="2071687"/>
            <a:ext cx="3171818" cy="1815882"/>
          </a:xfrm>
          <a:prstGeom prst="rect">
            <a:avLst/>
          </a:prstGeom>
          <a:noFill/>
        </p:spPr>
        <p:txBody>
          <a:bodyPr wrap="square" rtlCol="0">
            <a:spAutoFit/>
          </a:bodyPr>
          <a:lstStyle/>
          <a:p>
            <a:r>
              <a:rPr lang="en-US" sz="2800" dirty="0">
                <a:solidFill>
                  <a:srgbClr val="203344"/>
                </a:solidFill>
                <a:latin typeface="Century Gothic" pitchFamily="34" charset="0"/>
                <a:ea typeface="Century Gothic" pitchFamily="34" charset="-122"/>
                <a:cs typeface="Century Gothic" pitchFamily="34" charset="-120"/>
              </a:rPr>
              <a:t>Dyslexic people can be great problem solvers?</a:t>
            </a:r>
            <a:endParaRPr lang="en-US" sz="2800" dirty="0">
              <a:latin typeface="Century Gothic" panose="020B0502020202020204" pitchFamily="34" charset="0"/>
            </a:endParaRPr>
          </a:p>
          <a:p>
            <a:endParaRPr lang="en-US" sz="2800" dirty="0">
              <a:latin typeface="Century Gothic" panose="020B0502020202020204" pitchFamily="34" charset="0"/>
            </a:endParaRPr>
          </a:p>
        </p:txBody>
      </p:sp>
      <p:sp>
        <p:nvSpPr>
          <p:cNvPr id="5" name="TextBox 4">
            <a:extLst>
              <a:ext uri="{FF2B5EF4-FFF2-40B4-BE49-F238E27FC236}">
                <a16:creationId xmlns:a16="http://schemas.microsoft.com/office/drawing/2014/main" id="{A16FC396-4493-95C4-67F0-B4CD4C17D8A2}"/>
              </a:ext>
            </a:extLst>
          </p:cNvPr>
          <p:cNvSpPr txBox="1"/>
          <p:nvPr/>
        </p:nvSpPr>
        <p:spPr>
          <a:xfrm>
            <a:off x="7688580" y="2068950"/>
            <a:ext cx="3012649" cy="1384995"/>
          </a:xfrm>
          <a:prstGeom prst="rect">
            <a:avLst/>
          </a:prstGeom>
          <a:noFill/>
        </p:spPr>
        <p:txBody>
          <a:bodyPr wrap="square" rtlCol="0">
            <a:spAutoFit/>
          </a:bodyPr>
          <a:lstStyle/>
          <a:p>
            <a:r>
              <a:rPr lang="en-US" sz="2800" dirty="0">
                <a:solidFill>
                  <a:srgbClr val="203344"/>
                </a:solidFill>
                <a:latin typeface="Century Gothic" pitchFamily="34" charset="0"/>
                <a:ea typeface="Century Gothic" pitchFamily="34" charset="-122"/>
                <a:cs typeface="Century Gothic" pitchFamily="34" charset="-120"/>
              </a:rPr>
              <a:t>Dyslexia means you are not clever.</a:t>
            </a:r>
            <a:endParaRPr lang="en-US" sz="2800" dirty="0">
              <a:latin typeface="Century Gothic" panose="020B0502020202020204" pitchFamily="34" charset="0"/>
            </a:endParaRPr>
          </a:p>
        </p:txBody>
      </p:sp>
      <p:sp>
        <p:nvSpPr>
          <p:cNvPr id="6" name="TextBox 5">
            <a:extLst>
              <a:ext uri="{FF2B5EF4-FFF2-40B4-BE49-F238E27FC236}">
                <a16:creationId xmlns:a16="http://schemas.microsoft.com/office/drawing/2014/main" id="{0356FC85-A36C-3D72-7645-59608DE51CE4}"/>
              </a:ext>
            </a:extLst>
          </p:cNvPr>
          <p:cNvSpPr txBox="1"/>
          <p:nvPr/>
        </p:nvSpPr>
        <p:spPr>
          <a:xfrm>
            <a:off x="2206941" y="3759898"/>
            <a:ext cx="3117767" cy="2369880"/>
          </a:xfrm>
          <a:prstGeom prst="rect">
            <a:avLst/>
          </a:prstGeom>
          <a:noFill/>
        </p:spPr>
        <p:txBody>
          <a:bodyPr wrap="square" rtlCol="0">
            <a:spAutoFit/>
          </a:bodyPr>
          <a:lstStyle/>
          <a:p>
            <a:r>
              <a:rPr lang="en-US" sz="2800" b="1" dirty="0">
                <a:solidFill>
                  <a:srgbClr val="C9108D"/>
                </a:solidFill>
                <a:latin typeface="Century Gothic" pitchFamily="34" charset="0"/>
                <a:ea typeface="Century Gothic" pitchFamily="34" charset="-122"/>
                <a:cs typeface="Century Gothic" pitchFamily="34" charset="-120"/>
              </a:rPr>
              <a:t>TRUE</a:t>
            </a:r>
          </a:p>
          <a:p>
            <a:r>
              <a:rPr lang="en-US" sz="2400" dirty="0">
                <a:solidFill>
                  <a:srgbClr val="203344"/>
                </a:solidFill>
                <a:latin typeface="Century Gothic" pitchFamily="34" charset="0"/>
              </a:rPr>
              <a:t>Many dyslexic people are good at finding different ways to solve problems.</a:t>
            </a:r>
            <a:endParaRPr lang="en-US" sz="2400" dirty="0">
              <a:latin typeface="Century Gothic" panose="020B0502020202020204" pitchFamily="34" charset="0"/>
            </a:endParaRPr>
          </a:p>
        </p:txBody>
      </p:sp>
      <p:sp>
        <p:nvSpPr>
          <p:cNvPr id="7" name="TextBox 6">
            <a:extLst>
              <a:ext uri="{FF2B5EF4-FFF2-40B4-BE49-F238E27FC236}">
                <a16:creationId xmlns:a16="http://schemas.microsoft.com/office/drawing/2014/main" id="{4F16B2B5-23E3-764E-8A4B-29200E0F5D46}"/>
              </a:ext>
            </a:extLst>
          </p:cNvPr>
          <p:cNvSpPr txBox="1"/>
          <p:nvPr/>
        </p:nvSpPr>
        <p:spPr>
          <a:xfrm>
            <a:off x="7688580" y="3716494"/>
            <a:ext cx="3827141" cy="1261884"/>
          </a:xfrm>
          <a:prstGeom prst="rect">
            <a:avLst/>
          </a:prstGeom>
          <a:noFill/>
        </p:spPr>
        <p:txBody>
          <a:bodyPr wrap="square" rtlCol="0">
            <a:spAutoFit/>
          </a:bodyPr>
          <a:lstStyle/>
          <a:p>
            <a:r>
              <a:rPr lang="en-US" sz="2800" b="1" dirty="0">
                <a:solidFill>
                  <a:srgbClr val="C9108D"/>
                </a:solidFill>
                <a:latin typeface="Century Gothic" pitchFamily="34" charset="0"/>
                <a:ea typeface="Century Gothic" pitchFamily="34" charset="-122"/>
                <a:cs typeface="Century Gothic" pitchFamily="34" charset="-120"/>
              </a:rPr>
              <a:t>FALSE</a:t>
            </a:r>
          </a:p>
          <a:p>
            <a:r>
              <a:rPr lang="en-US" sz="2400" dirty="0">
                <a:solidFill>
                  <a:srgbClr val="203344"/>
                </a:solidFill>
                <a:latin typeface="Century Gothic" pitchFamily="34" charset="0"/>
              </a:rPr>
              <a:t>Dyslexia has nothing to do with intelligence.</a:t>
            </a:r>
            <a:endParaRPr lang="en-US" sz="2400" dirty="0">
              <a:latin typeface="Century Gothic" panose="020B0502020202020204" pitchFamily="34" charset="0"/>
            </a:endParaRPr>
          </a:p>
        </p:txBody>
      </p:sp>
      <p:cxnSp>
        <p:nvCxnSpPr>
          <p:cNvPr id="15" name="Straight Connector 14">
            <a:extLst>
              <a:ext uri="{FF2B5EF4-FFF2-40B4-BE49-F238E27FC236}">
                <a16:creationId xmlns:a16="http://schemas.microsoft.com/office/drawing/2014/main" id="{BE1471A1-E839-7096-0236-98F721F62832}"/>
              </a:ext>
            </a:extLst>
          </p:cNvPr>
          <p:cNvCxnSpPr/>
          <p:nvPr/>
        </p:nvCxnSpPr>
        <p:spPr>
          <a:xfrm>
            <a:off x="5652655" y="1808163"/>
            <a:ext cx="0" cy="39719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E5BD4083-507F-9EF3-A929-371CB55EA669}"/>
              </a:ext>
            </a:extLst>
          </p:cNvPr>
          <p:cNvPicPr>
            <a:picLocks noChangeAspect="1"/>
          </p:cNvPicPr>
          <p:nvPr/>
        </p:nvPicPr>
        <p:blipFill>
          <a:blip r:embed="rId3"/>
          <a:stretch>
            <a:fillRect/>
          </a:stretch>
        </p:blipFill>
        <p:spPr>
          <a:xfrm>
            <a:off x="1235773" y="2197175"/>
            <a:ext cx="756477" cy="756477"/>
          </a:xfrm>
          <a:prstGeom prst="rect">
            <a:avLst/>
          </a:prstGeom>
        </p:spPr>
      </p:pic>
      <p:pic>
        <p:nvPicPr>
          <p:cNvPr id="11" name="Picture 10">
            <a:extLst>
              <a:ext uri="{FF2B5EF4-FFF2-40B4-BE49-F238E27FC236}">
                <a16:creationId xmlns:a16="http://schemas.microsoft.com/office/drawing/2014/main" id="{1764BD8D-511B-7903-DCD3-78DC68B09153}"/>
              </a:ext>
            </a:extLst>
          </p:cNvPr>
          <p:cNvPicPr>
            <a:picLocks noChangeAspect="1"/>
          </p:cNvPicPr>
          <p:nvPr/>
        </p:nvPicPr>
        <p:blipFill>
          <a:blip r:embed="rId4"/>
          <a:stretch>
            <a:fillRect/>
          </a:stretch>
        </p:blipFill>
        <p:spPr>
          <a:xfrm>
            <a:off x="6581491" y="2197174"/>
            <a:ext cx="756477" cy="756477"/>
          </a:xfrm>
          <a:prstGeom prst="rect">
            <a:avLst/>
          </a:prstGeom>
        </p:spPr>
      </p:pic>
      <p:pic>
        <p:nvPicPr>
          <p:cNvPr id="17" name="Picture 16">
            <a:extLst>
              <a:ext uri="{FF2B5EF4-FFF2-40B4-BE49-F238E27FC236}">
                <a16:creationId xmlns:a16="http://schemas.microsoft.com/office/drawing/2014/main" id="{2FC99A00-BC75-B69B-C98D-9F9E69A22A8B}"/>
              </a:ext>
            </a:extLst>
          </p:cNvPr>
          <p:cNvPicPr>
            <a:picLocks noChangeAspect="1"/>
          </p:cNvPicPr>
          <p:nvPr/>
        </p:nvPicPr>
        <p:blipFill>
          <a:blip r:embed="rId5"/>
          <a:stretch>
            <a:fillRect/>
          </a:stretch>
        </p:blipFill>
        <p:spPr>
          <a:xfrm>
            <a:off x="1235773" y="3844456"/>
            <a:ext cx="779145" cy="779145"/>
          </a:xfrm>
          <a:prstGeom prst="rect">
            <a:avLst/>
          </a:prstGeom>
        </p:spPr>
      </p:pic>
      <p:pic>
        <p:nvPicPr>
          <p:cNvPr id="18" name="Picture 17">
            <a:extLst>
              <a:ext uri="{FF2B5EF4-FFF2-40B4-BE49-F238E27FC236}">
                <a16:creationId xmlns:a16="http://schemas.microsoft.com/office/drawing/2014/main" id="{EF7209FB-239C-66AD-5546-E212C4549B22}"/>
              </a:ext>
            </a:extLst>
          </p:cNvPr>
          <p:cNvPicPr>
            <a:picLocks noChangeAspect="1"/>
          </p:cNvPicPr>
          <p:nvPr/>
        </p:nvPicPr>
        <p:blipFill>
          <a:blip r:embed="rId5"/>
          <a:stretch>
            <a:fillRect/>
          </a:stretch>
        </p:blipFill>
        <p:spPr>
          <a:xfrm>
            <a:off x="6581491" y="3844455"/>
            <a:ext cx="779145" cy="779145"/>
          </a:xfrm>
          <a:prstGeom prst="rect">
            <a:avLst/>
          </a:prstGeom>
        </p:spPr>
      </p:pic>
      <p:pic>
        <p:nvPicPr>
          <p:cNvPr id="19" name="Picture 18">
            <a:extLst>
              <a:ext uri="{FF2B5EF4-FFF2-40B4-BE49-F238E27FC236}">
                <a16:creationId xmlns:a16="http://schemas.microsoft.com/office/drawing/2014/main" id="{0C844CED-B90D-F69E-FA83-F0039C82CC09}"/>
              </a:ext>
            </a:extLst>
          </p:cNvPr>
          <p:cNvPicPr>
            <a:picLocks noChangeAspect="1"/>
          </p:cNvPicPr>
          <p:nvPr/>
        </p:nvPicPr>
        <p:blipFill>
          <a:blip r:embed="rId6"/>
          <a:stretch>
            <a:fillRect/>
          </a:stretch>
        </p:blipFill>
        <p:spPr>
          <a:xfrm>
            <a:off x="-1028700" y="6129778"/>
            <a:ext cx="1028700" cy="1028700"/>
          </a:xfrm>
          <a:prstGeom prst="rect">
            <a:avLst/>
          </a:prstGeom>
        </p:spPr>
      </p:pic>
    </p:spTree>
    <p:extLst>
      <p:ext uri="{BB962C8B-B14F-4D97-AF65-F5344CB8AC3E}">
        <p14:creationId xmlns:p14="http://schemas.microsoft.com/office/powerpoint/2010/main" val="2152705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1AABF-3A25-FA56-06AE-9407A2E54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74BDC-97D7-37A9-EAB4-D6575880D53F}"/>
              </a:ext>
            </a:extLst>
          </p:cNvPr>
          <p:cNvSpPr>
            <a:spLocks noGrp="1"/>
          </p:cNvSpPr>
          <p:nvPr>
            <p:ph type="title"/>
          </p:nvPr>
        </p:nvSpPr>
        <p:spPr/>
        <p:txBody>
          <a:bodyPr/>
          <a:lstStyle/>
          <a:p>
            <a:r>
              <a:rPr lang="en-US" dirty="0"/>
              <a:t>Quiz time: stand up or sit down</a:t>
            </a:r>
          </a:p>
        </p:txBody>
      </p:sp>
      <p:sp>
        <p:nvSpPr>
          <p:cNvPr id="3" name="TextBox 2">
            <a:extLst>
              <a:ext uri="{FF2B5EF4-FFF2-40B4-BE49-F238E27FC236}">
                <a16:creationId xmlns:a16="http://schemas.microsoft.com/office/drawing/2014/main" id="{54AF72AA-65F5-CCF7-4C0E-0E5B8FD847D5}"/>
              </a:ext>
            </a:extLst>
          </p:cNvPr>
          <p:cNvSpPr txBox="1"/>
          <p:nvPr/>
        </p:nvSpPr>
        <p:spPr>
          <a:xfrm>
            <a:off x="2206942" y="2071687"/>
            <a:ext cx="3171818" cy="1815882"/>
          </a:xfrm>
          <a:prstGeom prst="rect">
            <a:avLst/>
          </a:prstGeom>
          <a:noFill/>
        </p:spPr>
        <p:txBody>
          <a:bodyPr wrap="square" rtlCol="0">
            <a:spAutoFit/>
          </a:bodyPr>
          <a:lstStyle/>
          <a:p>
            <a:r>
              <a:rPr lang="en-US" sz="2800" dirty="0">
                <a:solidFill>
                  <a:srgbClr val="203344"/>
                </a:solidFill>
                <a:latin typeface="Century Gothic" pitchFamily="34" charset="0"/>
                <a:ea typeface="Century Gothic" pitchFamily="34" charset="-122"/>
                <a:cs typeface="Century Gothic" pitchFamily="34" charset="-120"/>
              </a:rPr>
              <a:t>Every person with dyslexia is the same.</a:t>
            </a:r>
            <a:endParaRPr lang="en-US" sz="2800" dirty="0">
              <a:latin typeface="Century Gothic" panose="020B0502020202020204" pitchFamily="34" charset="0"/>
            </a:endParaRPr>
          </a:p>
          <a:p>
            <a:endParaRPr lang="en-US" sz="2800" dirty="0">
              <a:latin typeface="Century Gothic" panose="020B0502020202020204" pitchFamily="34" charset="0"/>
            </a:endParaRPr>
          </a:p>
        </p:txBody>
      </p:sp>
      <p:sp>
        <p:nvSpPr>
          <p:cNvPr id="6" name="TextBox 5">
            <a:extLst>
              <a:ext uri="{FF2B5EF4-FFF2-40B4-BE49-F238E27FC236}">
                <a16:creationId xmlns:a16="http://schemas.microsoft.com/office/drawing/2014/main" id="{8B5F751D-7EBD-CF9E-DF50-B678033093DA}"/>
              </a:ext>
            </a:extLst>
          </p:cNvPr>
          <p:cNvSpPr txBox="1"/>
          <p:nvPr/>
        </p:nvSpPr>
        <p:spPr>
          <a:xfrm>
            <a:off x="2206943" y="3759898"/>
            <a:ext cx="3363842" cy="2000548"/>
          </a:xfrm>
          <a:prstGeom prst="rect">
            <a:avLst/>
          </a:prstGeom>
          <a:noFill/>
        </p:spPr>
        <p:txBody>
          <a:bodyPr wrap="square" rtlCol="0">
            <a:spAutoFit/>
          </a:bodyPr>
          <a:lstStyle/>
          <a:p>
            <a:r>
              <a:rPr lang="en-US" sz="2800" b="1" dirty="0">
                <a:solidFill>
                  <a:srgbClr val="C9108D"/>
                </a:solidFill>
                <a:latin typeface="Century Gothic" pitchFamily="34" charset="0"/>
                <a:ea typeface="Century Gothic" pitchFamily="34" charset="-122"/>
                <a:cs typeface="Century Gothic" pitchFamily="34" charset="-120"/>
              </a:rPr>
              <a:t>FALSE</a:t>
            </a:r>
          </a:p>
          <a:p>
            <a:r>
              <a:rPr lang="en-US" sz="2400" dirty="0">
                <a:solidFill>
                  <a:srgbClr val="203344"/>
                </a:solidFill>
                <a:latin typeface="Century Gothic" pitchFamily="34" charset="0"/>
              </a:rPr>
              <a:t>Many dyslexic people are good at finding different ways to solve problems.</a:t>
            </a:r>
            <a:endParaRPr lang="en-US" sz="2400" dirty="0">
              <a:latin typeface="Century Gothic" panose="020B0502020202020204" pitchFamily="34" charset="0"/>
            </a:endParaRPr>
          </a:p>
        </p:txBody>
      </p:sp>
      <p:pic>
        <p:nvPicPr>
          <p:cNvPr id="5" name="Picture 4">
            <a:extLst>
              <a:ext uri="{FF2B5EF4-FFF2-40B4-BE49-F238E27FC236}">
                <a16:creationId xmlns:a16="http://schemas.microsoft.com/office/drawing/2014/main" id="{74CEEF4E-92DB-2A91-A58C-692F987C7049}"/>
              </a:ext>
            </a:extLst>
          </p:cNvPr>
          <p:cNvPicPr>
            <a:picLocks noChangeAspect="1"/>
          </p:cNvPicPr>
          <p:nvPr/>
        </p:nvPicPr>
        <p:blipFill>
          <a:blip r:embed="rId3"/>
          <a:stretch>
            <a:fillRect/>
          </a:stretch>
        </p:blipFill>
        <p:spPr>
          <a:xfrm>
            <a:off x="1235773" y="2223151"/>
            <a:ext cx="756477" cy="756477"/>
          </a:xfrm>
          <a:prstGeom prst="rect">
            <a:avLst/>
          </a:prstGeom>
        </p:spPr>
      </p:pic>
      <p:pic>
        <p:nvPicPr>
          <p:cNvPr id="8" name="Picture 7">
            <a:extLst>
              <a:ext uri="{FF2B5EF4-FFF2-40B4-BE49-F238E27FC236}">
                <a16:creationId xmlns:a16="http://schemas.microsoft.com/office/drawing/2014/main" id="{96C2AB51-D429-92A9-5A5C-9F0B53D25C37}"/>
              </a:ext>
            </a:extLst>
          </p:cNvPr>
          <p:cNvPicPr>
            <a:picLocks noChangeAspect="1"/>
          </p:cNvPicPr>
          <p:nvPr/>
        </p:nvPicPr>
        <p:blipFill>
          <a:blip r:embed="rId4"/>
          <a:stretch>
            <a:fillRect/>
          </a:stretch>
        </p:blipFill>
        <p:spPr>
          <a:xfrm>
            <a:off x="1235773" y="3844456"/>
            <a:ext cx="779145" cy="779145"/>
          </a:xfrm>
          <a:prstGeom prst="rect">
            <a:avLst/>
          </a:prstGeom>
        </p:spPr>
      </p:pic>
    </p:spTree>
    <p:extLst>
      <p:ext uri="{BB962C8B-B14F-4D97-AF65-F5344CB8AC3E}">
        <p14:creationId xmlns:p14="http://schemas.microsoft.com/office/powerpoint/2010/main" val="1604897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5FB63-2E85-B682-5E87-711E85A46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DAF534-6900-A990-E950-96779CC4ABE9}"/>
              </a:ext>
            </a:extLst>
          </p:cNvPr>
          <p:cNvSpPr>
            <a:spLocks noGrp="1"/>
          </p:cNvSpPr>
          <p:nvPr>
            <p:ph type="title"/>
          </p:nvPr>
        </p:nvSpPr>
        <p:spPr/>
        <p:txBody>
          <a:bodyPr/>
          <a:lstStyle/>
          <a:p>
            <a:r>
              <a:rPr lang="en-US" dirty="0"/>
              <a:t>To recap</a:t>
            </a:r>
          </a:p>
        </p:txBody>
      </p:sp>
      <p:sp>
        <p:nvSpPr>
          <p:cNvPr id="3" name="TextBox 2">
            <a:extLst>
              <a:ext uri="{FF2B5EF4-FFF2-40B4-BE49-F238E27FC236}">
                <a16:creationId xmlns:a16="http://schemas.microsoft.com/office/drawing/2014/main" id="{5C33B575-987F-900D-995A-1E327BA26366}"/>
              </a:ext>
            </a:extLst>
          </p:cNvPr>
          <p:cNvSpPr txBox="1"/>
          <p:nvPr/>
        </p:nvSpPr>
        <p:spPr>
          <a:xfrm>
            <a:off x="1921192" y="2135670"/>
            <a:ext cx="8594408" cy="523220"/>
          </a:xfrm>
          <a:prstGeom prst="rect">
            <a:avLst/>
          </a:prstGeom>
          <a:noFill/>
        </p:spPr>
        <p:txBody>
          <a:bodyPr wrap="square" rtlCol="0" anchor="ctr">
            <a:spAutoFit/>
          </a:bodyPr>
          <a:lstStyle/>
          <a:p>
            <a:r>
              <a:rPr lang="en-US" sz="2800" dirty="0">
                <a:solidFill>
                  <a:srgbClr val="174860"/>
                </a:solidFill>
                <a:latin typeface="Century Gothic" pitchFamily="34" charset="0"/>
                <a:ea typeface="Century Gothic" pitchFamily="34" charset="-122"/>
                <a:cs typeface="Century Gothic" pitchFamily="34" charset="-120"/>
              </a:rPr>
              <a:t>Dyslexia is a learning difference.</a:t>
            </a:r>
            <a:endParaRPr lang="en-US" sz="2800" dirty="0">
              <a:solidFill>
                <a:srgbClr val="174860"/>
              </a:solidFill>
              <a:latin typeface="Century Gothic" panose="020B0502020202020204" pitchFamily="34" charset="0"/>
            </a:endParaRPr>
          </a:p>
        </p:txBody>
      </p:sp>
      <p:sp>
        <p:nvSpPr>
          <p:cNvPr id="7" name="TextBox 6">
            <a:extLst>
              <a:ext uri="{FF2B5EF4-FFF2-40B4-BE49-F238E27FC236}">
                <a16:creationId xmlns:a16="http://schemas.microsoft.com/office/drawing/2014/main" id="{0CBCBB8C-B105-6C12-8999-3BB19471F198}"/>
              </a:ext>
            </a:extLst>
          </p:cNvPr>
          <p:cNvSpPr txBox="1"/>
          <p:nvPr/>
        </p:nvSpPr>
        <p:spPr>
          <a:xfrm>
            <a:off x="1921192" y="2906243"/>
            <a:ext cx="8594408" cy="523220"/>
          </a:xfrm>
          <a:prstGeom prst="rect">
            <a:avLst/>
          </a:prstGeom>
          <a:noFill/>
        </p:spPr>
        <p:txBody>
          <a:bodyPr wrap="square" rtlCol="0" anchor="ctr">
            <a:spAutoFit/>
          </a:bodyPr>
          <a:lstStyle/>
          <a:p>
            <a:r>
              <a:rPr lang="en-US" sz="2800" dirty="0">
                <a:solidFill>
                  <a:srgbClr val="174860"/>
                </a:solidFill>
                <a:latin typeface="Century Gothic" pitchFamily="34" charset="0"/>
                <a:ea typeface="Century Gothic" pitchFamily="34" charset="-122"/>
                <a:cs typeface="Century Gothic" pitchFamily="34" charset="-120"/>
              </a:rPr>
              <a:t>Dyslexic people are not all the same.</a:t>
            </a:r>
            <a:endParaRPr lang="en-US" sz="2800" dirty="0">
              <a:solidFill>
                <a:srgbClr val="174860"/>
              </a:solidFill>
              <a:latin typeface="Century Gothic" panose="020B0502020202020204" pitchFamily="34" charset="0"/>
            </a:endParaRPr>
          </a:p>
        </p:txBody>
      </p:sp>
      <p:sp>
        <p:nvSpPr>
          <p:cNvPr id="9" name="TextBox 8">
            <a:extLst>
              <a:ext uri="{FF2B5EF4-FFF2-40B4-BE49-F238E27FC236}">
                <a16:creationId xmlns:a16="http://schemas.microsoft.com/office/drawing/2014/main" id="{3EB1215D-D6DF-BFFC-B065-495D28F042D3}"/>
              </a:ext>
            </a:extLst>
          </p:cNvPr>
          <p:cNvSpPr txBox="1"/>
          <p:nvPr/>
        </p:nvSpPr>
        <p:spPr>
          <a:xfrm>
            <a:off x="1921192" y="3612835"/>
            <a:ext cx="8594408" cy="954107"/>
          </a:xfrm>
          <a:prstGeom prst="rect">
            <a:avLst/>
          </a:prstGeom>
          <a:noFill/>
        </p:spPr>
        <p:txBody>
          <a:bodyPr wrap="square" rtlCol="0" anchor="ctr">
            <a:spAutoFit/>
          </a:bodyPr>
          <a:lstStyle/>
          <a:p>
            <a:r>
              <a:rPr lang="en-US" sz="2800" dirty="0">
                <a:solidFill>
                  <a:srgbClr val="174860"/>
                </a:solidFill>
                <a:latin typeface="Century Gothic" pitchFamily="34" charset="0"/>
                <a:ea typeface="Century Gothic" pitchFamily="34" charset="-122"/>
                <a:cs typeface="Century Gothic" pitchFamily="34" charset="-120"/>
              </a:rPr>
              <a:t>Different people may need different tools, explanations or amounts of time.</a:t>
            </a:r>
            <a:endParaRPr lang="en-US" sz="2800" dirty="0">
              <a:solidFill>
                <a:srgbClr val="174860"/>
              </a:solidFill>
              <a:latin typeface="Century Gothic" panose="020B0502020202020204" pitchFamily="34" charset="0"/>
            </a:endParaRPr>
          </a:p>
        </p:txBody>
      </p:sp>
      <p:sp>
        <p:nvSpPr>
          <p:cNvPr id="11" name="TextBox 10">
            <a:extLst>
              <a:ext uri="{FF2B5EF4-FFF2-40B4-BE49-F238E27FC236}">
                <a16:creationId xmlns:a16="http://schemas.microsoft.com/office/drawing/2014/main" id="{3247A291-B2D8-14CD-BD20-19212E4E1E74}"/>
              </a:ext>
            </a:extLst>
          </p:cNvPr>
          <p:cNvSpPr txBox="1"/>
          <p:nvPr/>
        </p:nvSpPr>
        <p:spPr>
          <a:xfrm>
            <a:off x="1921192" y="4750314"/>
            <a:ext cx="8594408" cy="523220"/>
          </a:xfrm>
          <a:prstGeom prst="rect">
            <a:avLst/>
          </a:prstGeom>
          <a:noFill/>
        </p:spPr>
        <p:txBody>
          <a:bodyPr wrap="square" rtlCol="0" anchor="ctr">
            <a:spAutoFit/>
          </a:bodyPr>
          <a:lstStyle/>
          <a:p>
            <a:r>
              <a:rPr lang="en-US" sz="2800" dirty="0">
                <a:solidFill>
                  <a:srgbClr val="174860"/>
                </a:solidFill>
                <a:latin typeface="Century Gothic" pitchFamily="34" charset="0"/>
                <a:ea typeface="Century Gothic" pitchFamily="34" charset="-122"/>
                <a:cs typeface="Century Gothic" pitchFamily="34" charset="-120"/>
              </a:rPr>
              <a:t>Kindness helps everyone learn.</a:t>
            </a:r>
            <a:endParaRPr lang="en-US" sz="2800" dirty="0">
              <a:solidFill>
                <a:srgbClr val="174860"/>
              </a:solidFill>
              <a:latin typeface="Century Gothic" panose="020B0502020202020204" pitchFamily="34" charset="0"/>
            </a:endParaRPr>
          </a:p>
        </p:txBody>
      </p:sp>
      <p:grpSp>
        <p:nvGrpSpPr>
          <p:cNvPr id="12" name="Group 11">
            <a:extLst>
              <a:ext uri="{FF2B5EF4-FFF2-40B4-BE49-F238E27FC236}">
                <a16:creationId xmlns:a16="http://schemas.microsoft.com/office/drawing/2014/main" id="{68E31CC3-5B50-870C-23AE-87237F0120C5}"/>
              </a:ext>
            </a:extLst>
          </p:cNvPr>
          <p:cNvGrpSpPr/>
          <p:nvPr/>
        </p:nvGrpSpPr>
        <p:grpSpPr>
          <a:xfrm>
            <a:off x="1232168" y="2093033"/>
            <a:ext cx="608494" cy="608494"/>
            <a:chOff x="1559777" y="2811692"/>
            <a:chExt cx="608494" cy="608494"/>
          </a:xfrm>
        </p:grpSpPr>
        <p:sp>
          <p:nvSpPr>
            <p:cNvPr id="13" name="Oval 12">
              <a:extLst>
                <a:ext uri="{FF2B5EF4-FFF2-40B4-BE49-F238E27FC236}">
                  <a16:creationId xmlns:a16="http://schemas.microsoft.com/office/drawing/2014/main" id="{3B0CD59E-5B8F-4E63-172A-CA3B5EB8FD93}"/>
                </a:ext>
              </a:extLst>
            </p:cNvPr>
            <p:cNvSpPr/>
            <p:nvPr/>
          </p:nvSpPr>
          <p:spPr>
            <a:xfrm>
              <a:off x="1559777" y="2811692"/>
              <a:ext cx="608494" cy="608494"/>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C9108D"/>
                </a:highlight>
              </a:endParaRPr>
            </a:p>
          </p:txBody>
        </p:sp>
        <p:pic>
          <p:nvPicPr>
            <p:cNvPr id="14" name="Picture 13">
              <a:extLst>
                <a:ext uri="{FF2B5EF4-FFF2-40B4-BE49-F238E27FC236}">
                  <a16:creationId xmlns:a16="http://schemas.microsoft.com/office/drawing/2014/main" id="{216E3B93-11FB-BAD3-0C5C-DEF7DA26A5A6}"/>
                </a:ext>
              </a:extLst>
            </p:cNvPr>
            <p:cNvPicPr>
              <a:picLocks noChangeAspect="1"/>
            </p:cNvPicPr>
            <p:nvPr/>
          </p:nvPicPr>
          <p:blipFill>
            <a:blip r:embed="rId3"/>
            <a:stretch>
              <a:fillRect/>
            </a:stretch>
          </p:blipFill>
          <p:spPr>
            <a:xfrm>
              <a:off x="1660824" y="2950839"/>
              <a:ext cx="406400" cy="330200"/>
            </a:xfrm>
            <a:prstGeom prst="rect">
              <a:avLst/>
            </a:prstGeom>
          </p:spPr>
        </p:pic>
      </p:grpSp>
      <p:grpSp>
        <p:nvGrpSpPr>
          <p:cNvPr id="15" name="Group 14">
            <a:extLst>
              <a:ext uri="{FF2B5EF4-FFF2-40B4-BE49-F238E27FC236}">
                <a16:creationId xmlns:a16="http://schemas.microsoft.com/office/drawing/2014/main" id="{5E7557F9-F991-8BDC-4A51-168E8829AF49}"/>
              </a:ext>
            </a:extLst>
          </p:cNvPr>
          <p:cNvGrpSpPr/>
          <p:nvPr/>
        </p:nvGrpSpPr>
        <p:grpSpPr>
          <a:xfrm>
            <a:off x="1232168" y="2863606"/>
            <a:ext cx="608494" cy="608494"/>
            <a:chOff x="1559777" y="2811692"/>
            <a:chExt cx="608494" cy="608494"/>
          </a:xfrm>
        </p:grpSpPr>
        <p:sp>
          <p:nvSpPr>
            <p:cNvPr id="16" name="Oval 15">
              <a:extLst>
                <a:ext uri="{FF2B5EF4-FFF2-40B4-BE49-F238E27FC236}">
                  <a16:creationId xmlns:a16="http://schemas.microsoft.com/office/drawing/2014/main" id="{CD0A454C-6E66-F37F-DCE3-012EC7F44E59}"/>
                </a:ext>
              </a:extLst>
            </p:cNvPr>
            <p:cNvSpPr/>
            <p:nvPr/>
          </p:nvSpPr>
          <p:spPr>
            <a:xfrm>
              <a:off x="1559777" y="2811692"/>
              <a:ext cx="608494" cy="608494"/>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C9108D"/>
                </a:highlight>
              </a:endParaRPr>
            </a:p>
          </p:txBody>
        </p:sp>
        <p:pic>
          <p:nvPicPr>
            <p:cNvPr id="17" name="Picture 16">
              <a:extLst>
                <a:ext uri="{FF2B5EF4-FFF2-40B4-BE49-F238E27FC236}">
                  <a16:creationId xmlns:a16="http://schemas.microsoft.com/office/drawing/2014/main" id="{1B60D111-E13D-70DE-10C5-83069BDD3AB6}"/>
                </a:ext>
              </a:extLst>
            </p:cNvPr>
            <p:cNvPicPr>
              <a:picLocks noChangeAspect="1"/>
            </p:cNvPicPr>
            <p:nvPr/>
          </p:nvPicPr>
          <p:blipFill>
            <a:blip r:embed="rId3"/>
            <a:stretch>
              <a:fillRect/>
            </a:stretch>
          </p:blipFill>
          <p:spPr>
            <a:xfrm>
              <a:off x="1660824" y="2950839"/>
              <a:ext cx="406400" cy="330200"/>
            </a:xfrm>
            <a:prstGeom prst="rect">
              <a:avLst/>
            </a:prstGeom>
          </p:spPr>
        </p:pic>
      </p:grpSp>
      <p:grpSp>
        <p:nvGrpSpPr>
          <p:cNvPr id="18" name="Group 17">
            <a:extLst>
              <a:ext uri="{FF2B5EF4-FFF2-40B4-BE49-F238E27FC236}">
                <a16:creationId xmlns:a16="http://schemas.microsoft.com/office/drawing/2014/main" id="{0B24852D-310C-55D3-6504-7188F9967686}"/>
              </a:ext>
            </a:extLst>
          </p:cNvPr>
          <p:cNvGrpSpPr/>
          <p:nvPr/>
        </p:nvGrpSpPr>
        <p:grpSpPr>
          <a:xfrm>
            <a:off x="1232168" y="3655239"/>
            <a:ext cx="608494" cy="608494"/>
            <a:chOff x="1559777" y="2811692"/>
            <a:chExt cx="608494" cy="608494"/>
          </a:xfrm>
        </p:grpSpPr>
        <p:sp>
          <p:nvSpPr>
            <p:cNvPr id="19" name="Oval 18">
              <a:extLst>
                <a:ext uri="{FF2B5EF4-FFF2-40B4-BE49-F238E27FC236}">
                  <a16:creationId xmlns:a16="http://schemas.microsoft.com/office/drawing/2014/main" id="{31AB0728-69E3-6164-DC38-B05C69C6F964}"/>
                </a:ext>
              </a:extLst>
            </p:cNvPr>
            <p:cNvSpPr/>
            <p:nvPr/>
          </p:nvSpPr>
          <p:spPr>
            <a:xfrm>
              <a:off x="1559777" y="2811692"/>
              <a:ext cx="608494" cy="608494"/>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C9108D"/>
                </a:highlight>
              </a:endParaRPr>
            </a:p>
          </p:txBody>
        </p:sp>
        <p:pic>
          <p:nvPicPr>
            <p:cNvPr id="20" name="Picture 19">
              <a:extLst>
                <a:ext uri="{FF2B5EF4-FFF2-40B4-BE49-F238E27FC236}">
                  <a16:creationId xmlns:a16="http://schemas.microsoft.com/office/drawing/2014/main" id="{CCA01A14-65A0-0F9C-F148-307DB3760C96}"/>
                </a:ext>
              </a:extLst>
            </p:cNvPr>
            <p:cNvPicPr>
              <a:picLocks noChangeAspect="1"/>
            </p:cNvPicPr>
            <p:nvPr/>
          </p:nvPicPr>
          <p:blipFill>
            <a:blip r:embed="rId3"/>
            <a:stretch>
              <a:fillRect/>
            </a:stretch>
          </p:blipFill>
          <p:spPr>
            <a:xfrm>
              <a:off x="1660824" y="2950839"/>
              <a:ext cx="406400" cy="330200"/>
            </a:xfrm>
            <a:prstGeom prst="rect">
              <a:avLst/>
            </a:prstGeom>
          </p:spPr>
        </p:pic>
      </p:grpSp>
      <p:grpSp>
        <p:nvGrpSpPr>
          <p:cNvPr id="21" name="Group 20">
            <a:extLst>
              <a:ext uri="{FF2B5EF4-FFF2-40B4-BE49-F238E27FC236}">
                <a16:creationId xmlns:a16="http://schemas.microsoft.com/office/drawing/2014/main" id="{FFDC51F5-F7AC-9406-F5CA-9FB911A4AC5C}"/>
              </a:ext>
            </a:extLst>
          </p:cNvPr>
          <p:cNvGrpSpPr/>
          <p:nvPr/>
        </p:nvGrpSpPr>
        <p:grpSpPr>
          <a:xfrm>
            <a:off x="1232168" y="4707677"/>
            <a:ext cx="608494" cy="608494"/>
            <a:chOff x="1559777" y="2811692"/>
            <a:chExt cx="608494" cy="608494"/>
          </a:xfrm>
        </p:grpSpPr>
        <p:sp>
          <p:nvSpPr>
            <p:cNvPr id="22" name="Oval 21">
              <a:extLst>
                <a:ext uri="{FF2B5EF4-FFF2-40B4-BE49-F238E27FC236}">
                  <a16:creationId xmlns:a16="http://schemas.microsoft.com/office/drawing/2014/main" id="{C257C4ED-9A87-8D90-C383-8E3A3224DE15}"/>
                </a:ext>
              </a:extLst>
            </p:cNvPr>
            <p:cNvSpPr/>
            <p:nvPr/>
          </p:nvSpPr>
          <p:spPr>
            <a:xfrm>
              <a:off x="1559777" y="2811692"/>
              <a:ext cx="608494" cy="608494"/>
            </a:xfrm>
            <a:prstGeom prst="ellipse">
              <a:avLst/>
            </a:prstGeom>
            <a:solidFill>
              <a:srgbClr val="C9108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C9108D"/>
                </a:highlight>
              </a:endParaRPr>
            </a:p>
          </p:txBody>
        </p:sp>
        <p:pic>
          <p:nvPicPr>
            <p:cNvPr id="23" name="Picture 22">
              <a:extLst>
                <a:ext uri="{FF2B5EF4-FFF2-40B4-BE49-F238E27FC236}">
                  <a16:creationId xmlns:a16="http://schemas.microsoft.com/office/drawing/2014/main" id="{E3168A57-8BEB-11BA-C1DD-2447DA3AD8BB}"/>
                </a:ext>
              </a:extLst>
            </p:cNvPr>
            <p:cNvPicPr>
              <a:picLocks noChangeAspect="1"/>
            </p:cNvPicPr>
            <p:nvPr/>
          </p:nvPicPr>
          <p:blipFill>
            <a:blip r:embed="rId3"/>
            <a:stretch>
              <a:fillRect/>
            </a:stretch>
          </p:blipFill>
          <p:spPr>
            <a:xfrm>
              <a:off x="1660824" y="2950839"/>
              <a:ext cx="406400" cy="330200"/>
            </a:xfrm>
            <a:prstGeom prst="rect">
              <a:avLst/>
            </a:prstGeom>
          </p:spPr>
        </p:pic>
      </p:grpSp>
    </p:spTree>
    <p:extLst>
      <p:ext uri="{BB962C8B-B14F-4D97-AF65-F5344CB8AC3E}">
        <p14:creationId xmlns:p14="http://schemas.microsoft.com/office/powerpoint/2010/main" val="149263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305526-89BB-6CAB-0DF6-DE6310AE4841}"/>
              </a:ext>
            </a:extLst>
          </p:cNvPr>
          <p:cNvSpPr txBox="1"/>
          <p:nvPr/>
        </p:nvSpPr>
        <p:spPr>
          <a:xfrm>
            <a:off x="6096000" y="2772758"/>
            <a:ext cx="4948238" cy="1569660"/>
          </a:xfrm>
          <a:prstGeom prst="rect">
            <a:avLst/>
          </a:prstGeom>
          <a:noFill/>
        </p:spPr>
        <p:txBody>
          <a:bodyPr wrap="square" rtlCol="0">
            <a:spAutoFit/>
          </a:bodyPr>
          <a:lstStyle/>
          <a:p>
            <a:r>
              <a:rPr lang="en-GB" sz="3200" dirty="0">
                <a:solidFill>
                  <a:schemeClr val="bg1"/>
                </a:solidFill>
                <a:latin typeface="Century Gothic" panose="020B0502020202020204" pitchFamily="34" charset="0"/>
              </a:rPr>
              <a:t>In our class, we can help different minds by…</a:t>
            </a:r>
          </a:p>
        </p:txBody>
      </p:sp>
      <p:pic>
        <p:nvPicPr>
          <p:cNvPr id="4" name="Picture 3">
            <a:extLst>
              <a:ext uri="{FF2B5EF4-FFF2-40B4-BE49-F238E27FC236}">
                <a16:creationId xmlns:a16="http://schemas.microsoft.com/office/drawing/2014/main" id="{6E721A2B-9A02-7FEF-7D19-F0400182BA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3147" y="484909"/>
            <a:ext cx="5003622" cy="6252297"/>
          </a:xfrm>
          <a:prstGeom prst="rect">
            <a:avLst/>
          </a:prstGeom>
        </p:spPr>
      </p:pic>
    </p:spTree>
    <p:extLst>
      <p:ext uri="{BB962C8B-B14F-4D97-AF65-F5344CB8AC3E}">
        <p14:creationId xmlns:p14="http://schemas.microsoft.com/office/powerpoint/2010/main" val="1768315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D6CED-A076-C2D9-D9BD-EF2197C57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C62CE-2DDD-21E5-B9D8-7BB64376B413}"/>
              </a:ext>
            </a:extLst>
          </p:cNvPr>
          <p:cNvSpPr>
            <a:spLocks noGrp="1"/>
          </p:cNvSpPr>
          <p:nvPr>
            <p:ph type="title"/>
          </p:nvPr>
        </p:nvSpPr>
        <p:spPr/>
        <p:txBody>
          <a:bodyPr/>
          <a:lstStyle/>
          <a:p>
            <a:r>
              <a:rPr lang="en-US" dirty="0"/>
              <a:t>Remember</a:t>
            </a:r>
          </a:p>
        </p:txBody>
      </p:sp>
      <p:pic>
        <p:nvPicPr>
          <p:cNvPr id="5" name="Picture 4" descr="A yellow smiley face with sunglasses&#10;&#10;AI-generated content may be incorrect.">
            <a:extLst>
              <a:ext uri="{FF2B5EF4-FFF2-40B4-BE49-F238E27FC236}">
                <a16:creationId xmlns:a16="http://schemas.microsoft.com/office/drawing/2014/main" id="{58DE6244-A193-9E20-660B-04CF94B633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58452" y="2032785"/>
            <a:ext cx="3275096" cy="3275096"/>
          </a:xfrm>
          <a:prstGeom prst="rect">
            <a:avLst/>
          </a:prstGeom>
        </p:spPr>
      </p:pic>
      <p:pic>
        <p:nvPicPr>
          <p:cNvPr id="7" name="Picture 6" descr="A green circle with a yellow face and white text&#10;&#10;AI-generated content may be incorrect.">
            <a:extLst>
              <a:ext uri="{FF2B5EF4-FFF2-40B4-BE49-F238E27FC236}">
                <a16:creationId xmlns:a16="http://schemas.microsoft.com/office/drawing/2014/main" id="{639816EB-104C-39DD-8D1C-7A2F0A615B83}"/>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951383" y="2032785"/>
            <a:ext cx="3402417" cy="3159887"/>
          </a:xfrm>
          <a:prstGeom prst="rect">
            <a:avLst/>
          </a:prstGeom>
        </p:spPr>
      </p:pic>
      <p:pic>
        <p:nvPicPr>
          <p:cNvPr id="9" name="Picture 8" descr="A yellow smiley face with white text&#10;&#10;AI-generated content may be incorrect.">
            <a:extLst>
              <a:ext uri="{FF2B5EF4-FFF2-40B4-BE49-F238E27FC236}">
                <a16:creationId xmlns:a16="http://schemas.microsoft.com/office/drawing/2014/main" id="{CA80C040-411D-1AEA-AE32-007AA0C5E1A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8171" y="2032785"/>
            <a:ext cx="3362446" cy="3362446"/>
          </a:xfrm>
          <a:prstGeom prst="rect">
            <a:avLst/>
          </a:prstGeom>
        </p:spPr>
      </p:pic>
    </p:spTree>
    <p:extLst>
      <p:ext uri="{BB962C8B-B14F-4D97-AF65-F5344CB8AC3E}">
        <p14:creationId xmlns:p14="http://schemas.microsoft.com/office/powerpoint/2010/main" val="3014340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white text&#10;&#10;AI-generated content may be incorrect.">
            <a:extLst>
              <a:ext uri="{FF2B5EF4-FFF2-40B4-BE49-F238E27FC236}">
                <a16:creationId xmlns:a16="http://schemas.microsoft.com/office/drawing/2014/main" id="{E6DADA08-F8E6-375C-A4AD-856B35FB31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60860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f001e29-0717-41db-9378-2291577f19ed" xsi:nil="true"/>
    <lcf76f155ced4ddcb4097134ff3c332f xmlns="c2db4617-9f69-46cc-98c6-32d30432300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5E7A1BD12E957459B5C53A224C8450B" ma:contentTypeVersion="12" ma:contentTypeDescription="Create a new document." ma:contentTypeScope="" ma:versionID="6ac817741c5dc846ce75fe94e219796d">
  <xsd:schema xmlns:xsd="http://www.w3.org/2001/XMLSchema" xmlns:xs="http://www.w3.org/2001/XMLSchema" xmlns:p="http://schemas.microsoft.com/office/2006/metadata/properties" xmlns:ns2="c2db4617-9f69-46cc-98c6-32d304323002" xmlns:ns3="8f001e29-0717-41db-9378-2291577f19ed" targetNamespace="http://schemas.microsoft.com/office/2006/metadata/properties" ma:root="true" ma:fieldsID="a33ebd7ddac7b5bf729cc9c434ce169c" ns2:_="" ns3:_="">
    <xsd:import namespace="c2db4617-9f69-46cc-98c6-32d304323002"/>
    <xsd:import namespace="8f001e29-0717-41db-9378-2291577f19e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db4617-9f69-46cc-98c6-32d3043230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73df36c-9622-42a1-9a16-7c763d1c74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001e29-0717-41db-9378-2291577f19e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e6174e1-a940-424d-bceb-f33333b38545}" ma:internalName="TaxCatchAll" ma:showField="CatchAllData" ma:web="8f001e29-0717-41db-9378-2291577f19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592A0C-9A3C-406E-8750-51849D23B2A7}">
  <ds:schemaRefs>
    <ds:schemaRef ds:uri="http://schemas.microsoft.com/office/2006/metadata/properties"/>
    <ds:schemaRef ds:uri="http://schemas.microsoft.com/office/infopath/2007/PartnerControls"/>
    <ds:schemaRef ds:uri="8f001e29-0717-41db-9378-2291577f19ed"/>
    <ds:schemaRef ds:uri="790f2e8e-7fdd-4321-a0a3-70f1d52d52e1"/>
    <ds:schemaRef ds:uri="31e93610-f409-4527-a5b6-465055e9a22b"/>
    <ds:schemaRef ds:uri="c2db4617-9f69-46cc-98c6-32d304323002"/>
  </ds:schemaRefs>
</ds:datastoreItem>
</file>

<file path=customXml/itemProps2.xml><?xml version="1.0" encoding="utf-8"?>
<ds:datastoreItem xmlns:ds="http://schemas.openxmlformats.org/officeDocument/2006/customXml" ds:itemID="{76E055F0-6CAD-457C-AB88-1BA9631DD416}">
  <ds:schemaRefs>
    <ds:schemaRef ds:uri="http://schemas.microsoft.com/sharepoint/v3/contenttype/forms"/>
  </ds:schemaRefs>
</ds:datastoreItem>
</file>

<file path=customXml/itemProps3.xml><?xml version="1.0" encoding="utf-8"?>
<ds:datastoreItem xmlns:ds="http://schemas.openxmlformats.org/officeDocument/2006/customXml" ds:itemID="{2AACE953-D73D-4BBB-B8D6-7096D5307A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db4617-9f69-46cc-98c6-32d304323002"/>
    <ds:schemaRef ds:uri="8f001e29-0717-41db-9378-2291577f19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3762</TotalTime>
  <Words>2844</Words>
  <Application>Microsoft Office PowerPoint</Application>
  <PresentationFormat>Widescreen</PresentationFormat>
  <Paragraphs>259</Paragraphs>
  <Slides>24</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Century Gothic</vt:lpstr>
      <vt:lpstr>Impact</vt:lpstr>
      <vt:lpstr>Office Theme</vt:lpstr>
      <vt:lpstr>PowerPoint Presentation</vt:lpstr>
      <vt:lpstr>Why we are here today</vt:lpstr>
      <vt:lpstr>What is dyslexia?</vt:lpstr>
      <vt:lpstr>Lots of people have dyslexia</vt:lpstr>
      <vt:lpstr>Dyslexia can affect different things</vt:lpstr>
      <vt:lpstr>How it might feel?</vt:lpstr>
      <vt:lpstr>PowerPoint Presentation</vt:lpstr>
      <vt:lpstr>Strengths can look different too</vt:lpstr>
      <vt:lpstr>What is a Memory Shelf?</vt:lpstr>
      <vt:lpstr>What is a Memory Shelf?</vt:lpstr>
      <vt:lpstr>What is a Memory Shelf?</vt:lpstr>
      <vt:lpstr>Different minds need different tools</vt:lpstr>
      <vt:lpstr>How could we help a friend?</vt:lpstr>
      <vt:lpstr>Activity: build your everyday toolkit</vt:lpstr>
      <vt:lpstr>Your toolkit challenge</vt:lpstr>
      <vt:lpstr>Share and compare</vt:lpstr>
      <vt:lpstr>Quiz time: stand up or sit down</vt:lpstr>
      <vt:lpstr>Quiz time: stand up or sit down (click question mark)</vt:lpstr>
      <vt:lpstr>Quiz time: stand up or sit down</vt:lpstr>
      <vt:lpstr>Quiz time: stand up or sit down</vt:lpstr>
      <vt:lpstr>To recap</vt:lpstr>
      <vt:lpstr>PowerPoint Presentation</vt:lpstr>
      <vt:lpstr>Remember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Jenny Steele</dc:creator>
  <cp:lastModifiedBy>Clare Hall</cp:lastModifiedBy>
  <cp:revision>28</cp:revision>
  <dcterms:created xsi:type="dcterms:W3CDTF">2025-11-17T10:00:32Z</dcterms:created>
  <dcterms:modified xsi:type="dcterms:W3CDTF">2026-09-17T14:20:03Z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0x01010015E7A1BD12E957459B5C53A224C8450B</vt:lpwstr>
  </property>
  <property fmtid="{D5CDD505-2E9C-101B-9397-08002B2CF9AE}" pid="3" name="MediaServiceImageTags">
    <vt:lpwstr/>
  </property>
</Properties>
</file>